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257" r:id="rId45"/>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2D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00" d="100"/>
          <a:sy n="100" d="100"/>
        </p:scale>
        <p:origin x="-1104" y="-3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BE4C-8042-422F-9398-644DD4046D2E}" type="datetimeFigureOut">
              <a:rPr lang="de-DE" smtClean="0"/>
              <a:t>19.03.2017</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F7AB1-F7F2-44C1-9371-27D566221799}" type="slidenum">
              <a:rPr lang="de-DE" smtClean="0"/>
              <a:t>‹Nr.›</a:t>
            </a:fld>
            <a:endParaRPr lang="de-DE"/>
          </a:p>
        </p:txBody>
      </p:sp>
    </p:spTree>
    <p:extLst>
      <p:ext uri="{BB962C8B-B14F-4D97-AF65-F5344CB8AC3E}">
        <p14:creationId xmlns:p14="http://schemas.microsoft.com/office/powerpoint/2010/main" val="392786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extplatzhalter 9"/>
          <p:cNvSpPr>
            <a:spLocks noGrp="1"/>
          </p:cNvSpPr>
          <p:nvPr>
            <p:ph type="body" sz="quarter" idx="14" hasCustomPrompt="1"/>
          </p:nvPr>
        </p:nvSpPr>
        <p:spPr>
          <a:xfrm>
            <a:off x="34925" y="4875213"/>
            <a:ext cx="360363" cy="268287"/>
          </a:xfrm>
        </p:spPr>
        <p:txBody>
          <a:bodyPr/>
          <a:lstStyle>
            <a:lvl1pPr>
              <a:defRPr sz="1200">
                <a:solidFill>
                  <a:schemeClr val="bg1"/>
                </a:solidFill>
                <a:latin typeface="+mn-lt"/>
              </a:defRPr>
            </a:lvl1pPr>
          </a:lstStyle>
          <a:p>
            <a:pPr lvl="0"/>
            <a:fld id="{6D614F0C-68BB-48E7-8E23-3E6BA0FA964B}" type="slidenum">
              <a:rPr lang="de-DE" smtClean="0"/>
              <a:t>‹Nr.›</a:t>
            </a:fld>
            <a:endParaRPr lang="de-DE" dirty="0"/>
          </a:p>
        </p:txBody>
      </p:sp>
      <p:pic>
        <p:nvPicPr>
          <p:cNvPr id="4" name="Grafi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715766"/>
          </a:xfrm>
          <a:prstGeom prst="rect">
            <a:avLst/>
          </a:prstGeom>
        </p:spPr>
      </p:pic>
      <p:sp>
        <p:nvSpPr>
          <p:cNvPr id="2" name="Titel 1"/>
          <p:cNvSpPr>
            <a:spLocks noGrp="1"/>
          </p:cNvSpPr>
          <p:nvPr>
            <p:ph type="ctrTitle" hasCustomPrompt="1"/>
          </p:nvPr>
        </p:nvSpPr>
        <p:spPr>
          <a:xfrm>
            <a:off x="323850" y="2859781"/>
            <a:ext cx="8496622" cy="648073"/>
          </a:xfrm>
        </p:spPr>
        <p:txBody>
          <a:bodyPr>
            <a:normAutofit/>
          </a:bodyPr>
          <a:lstStyle>
            <a:lvl1pPr algn="l">
              <a:defRPr sz="3200">
                <a:latin typeface="Arial" panose="020B0604020202020204" pitchFamily="34" charset="0"/>
                <a:cs typeface="Arial" panose="020B0604020202020204" pitchFamily="34" charset="0"/>
              </a:defRPr>
            </a:lvl1pPr>
          </a:lstStyle>
          <a:p>
            <a:r>
              <a:rPr lang="de-DE" dirty="0" smtClean="0"/>
              <a:t>Titel einfügen</a:t>
            </a:r>
            <a:endParaRPr lang="de-DE" dirty="0"/>
          </a:p>
        </p:txBody>
      </p:sp>
      <p:sp>
        <p:nvSpPr>
          <p:cNvPr id="3" name="Untertitel 2"/>
          <p:cNvSpPr>
            <a:spLocks noGrp="1"/>
          </p:cNvSpPr>
          <p:nvPr>
            <p:ph type="subTitle" idx="1" hasCustomPrompt="1"/>
          </p:nvPr>
        </p:nvSpPr>
        <p:spPr>
          <a:xfrm>
            <a:off x="323850" y="3507854"/>
            <a:ext cx="8496622" cy="432048"/>
          </a:xfrm>
        </p:spPr>
        <p:txBody>
          <a:bodyPr>
            <a:normAutofit/>
          </a:bodyPr>
          <a:lstStyle>
            <a:lvl1pPr marL="0" indent="0" algn="l">
              <a:buNone/>
              <a:defRPr sz="20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 einfügen</a:t>
            </a:r>
            <a:endParaRPr lang="de-DE" dirty="0"/>
          </a:p>
        </p:txBody>
      </p:sp>
      <p:sp>
        <p:nvSpPr>
          <p:cNvPr id="5" name="Textfeld 4"/>
          <p:cNvSpPr txBox="1"/>
          <p:nvPr userDrawn="1"/>
        </p:nvSpPr>
        <p:spPr>
          <a:xfrm>
            <a:off x="4211960" y="1995686"/>
            <a:ext cx="184731" cy="369332"/>
          </a:xfrm>
          <a:prstGeom prst="rect">
            <a:avLst/>
          </a:prstGeom>
          <a:noFill/>
        </p:spPr>
        <p:txBody>
          <a:bodyPr wrap="none" rtlCol="0">
            <a:spAutoFit/>
          </a:bodyPr>
          <a:lstStyle/>
          <a:p>
            <a:endParaRPr lang="de-DE" dirty="0"/>
          </a:p>
        </p:txBody>
      </p:sp>
      <p:sp>
        <p:nvSpPr>
          <p:cNvPr id="8" name="Textplatzhalter 7"/>
          <p:cNvSpPr>
            <a:spLocks noGrp="1"/>
          </p:cNvSpPr>
          <p:nvPr>
            <p:ph type="body" sz="quarter" idx="13" hasCustomPrompt="1"/>
          </p:nvPr>
        </p:nvSpPr>
        <p:spPr>
          <a:xfrm>
            <a:off x="323850" y="4156174"/>
            <a:ext cx="4608513" cy="431800"/>
          </a:xfrm>
        </p:spPr>
        <p:txBody>
          <a:bodyPr>
            <a:normAutofit/>
          </a:bodyPr>
          <a:lstStyle>
            <a:lvl1pPr marL="0" indent="0">
              <a:buFontTx/>
              <a:buNone/>
              <a:defRPr sz="2000">
                <a:latin typeface="Arial" panose="020B0604020202020204" pitchFamily="34" charset="0"/>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dirty="0" smtClean="0"/>
              <a:t>Autor einfügen</a:t>
            </a:r>
            <a:endParaRPr lang="de-DE" dirty="0"/>
          </a:p>
        </p:txBody>
      </p:sp>
      <p:sp>
        <p:nvSpPr>
          <p:cNvPr id="9" name="Fußzeilenplatzhalter 4"/>
          <p:cNvSpPr>
            <a:spLocks noGrp="1"/>
          </p:cNvSpPr>
          <p:nvPr>
            <p:ph type="ftr" sz="quarter" idx="3"/>
          </p:nvPr>
        </p:nvSpPr>
        <p:spPr>
          <a:xfrm>
            <a:off x="395536" y="4890194"/>
            <a:ext cx="5904656" cy="273844"/>
          </a:xfrm>
          <a:prstGeom prst="rect">
            <a:avLst/>
          </a:prstGeom>
        </p:spPr>
        <p:txBody>
          <a:bodyPr vert="horz" lIns="91440" tIns="45720" rIns="91440" bIns="45720" rtlCol="0" anchor="ctr"/>
          <a:lstStyle>
            <a:lvl1pPr algn="ctr">
              <a:defRPr sz="1200">
                <a:solidFill>
                  <a:schemeClr val="bg1"/>
                </a:solidFill>
              </a:defRPr>
            </a:lvl1pPr>
          </a:lstStyle>
          <a:p>
            <a:pPr algn="l"/>
            <a:r>
              <a:rPr lang="de-DE" smtClean="0"/>
              <a:t>Multithreading</a:t>
            </a:r>
            <a:endParaRPr lang="de-DE" dirty="0"/>
          </a:p>
        </p:txBody>
      </p:sp>
      <p:sp>
        <p:nvSpPr>
          <p:cNvPr id="11" name="Textfeld 10"/>
          <p:cNvSpPr txBox="1"/>
          <p:nvPr userDrawn="1"/>
        </p:nvSpPr>
        <p:spPr>
          <a:xfrm>
            <a:off x="0" y="4876006"/>
            <a:ext cx="395536" cy="230832"/>
          </a:xfrm>
          <a:prstGeom prst="rect">
            <a:avLst/>
          </a:prstGeom>
          <a:solidFill>
            <a:srgbClr val="E12D2D"/>
          </a:solidFill>
        </p:spPr>
        <p:txBody>
          <a:bodyPr wrap="square" rtlCol="0">
            <a:spAutoFit/>
          </a:bodyPr>
          <a:lstStyle/>
          <a:p>
            <a:endParaRPr lang="de-DE" sz="900" dirty="0"/>
          </a:p>
        </p:txBody>
      </p:sp>
    </p:spTree>
    <p:extLst>
      <p:ext uri="{BB962C8B-B14F-4D97-AF65-F5344CB8AC3E}">
        <p14:creationId xmlns:p14="http://schemas.microsoft.com/office/powerpoint/2010/main" val="282831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2680964" cy="484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10" name="Textplatzhalter 9"/>
          <p:cNvSpPr>
            <a:spLocks noGrp="1"/>
          </p:cNvSpPr>
          <p:nvPr>
            <p:ph type="body" sz="quarter" idx="13" hasCustomPrompt="1"/>
          </p:nvPr>
        </p:nvSpPr>
        <p:spPr>
          <a:xfrm>
            <a:off x="3131840" y="627534"/>
            <a:ext cx="3743672" cy="576262"/>
          </a:xfrm>
        </p:spPr>
        <p:txBody>
          <a:bodyPr/>
          <a:lstStyle>
            <a:lvl1pPr marL="0" indent="0">
              <a:buNone/>
              <a:defRPr b="1"/>
            </a:lvl1pPr>
          </a:lstStyle>
          <a:p>
            <a:pPr lvl="0"/>
            <a:r>
              <a:rPr lang="de-DE" dirty="0" smtClean="0"/>
              <a:t>Kurztitel einfügen</a:t>
            </a:r>
          </a:p>
        </p:txBody>
      </p:sp>
      <p:sp>
        <p:nvSpPr>
          <p:cNvPr id="16" name="Textplatzhalter 15"/>
          <p:cNvSpPr>
            <a:spLocks noGrp="1"/>
          </p:cNvSpPr>
          <p:nvPr>
            <p:ph type="body" sz="quarter" idx="14" hasCustomPrompt="1"/>
          </p:nvPr>
        </p:nvSpPr>
        <p:spPr>
          <a:xfrm>
            <a:off x="3131840" y="1203598"/>
            <a:ext cx="2880320" cy="463550"/>
          </a:xfrm>
        </p:spPr>
        <p:txBody>
          <a:bodyPr>
            <a:normAutofit/>
          </a:bodyPr>
          <a:lstStyle>
            <a:lvl1pPr marL="0" indent="0">
              <a:buNone/>
              <a:defRPr sz="1600" b="1">
                <a:solidFill>
                  <a:srgbClr val="E12D2D"/>
                </a:solidFill>
                <a:latin typeface="Arial" panose="020B0604020202020204" pitchFamily="34" charset="0"/>
                <a:cs typeface="Arial" panose="020B0604020202020204" pitchFamily="34" charset="0"/>
              </a:defRPr>
            </a:lvl1pPr>
          </a:lstStyle>
          <a:p>
            <a:pPr lvl="0"/>
            <a:r>
              <a:rPr lang="de-DE" dirty="0" smtClean="0"/>
              <a:t>z.B. „AGENDA“ einfügen</a:t>
            </a:r>
            <a:endParaRPr lang="de-DE" dirty="0"/>
          </a:p>
        </p:txBody>
      </p:sp>
      <p:sp>
        <p:nvSpPr>
          <p:cNvPr id="25" name="Textplatzhalter 24"/>
          <p:cNvSpPr>
            <a:spLocks noGrp="1"/>
          </p:cNvSpPr>
          <p:nvPr>
            <p:ph type="body" sz="quarter" idx="16"/>
          </p:nvPr>
        </p:nvSpPr>
        <p:spPr>
          <a:xfrm>
            <a:off x="4355976" y="1851721"/>
            <a:ext cx="4788024" cy="287981"/>
          </a:xfrm>
          <a:solidFill>
            <a:srgbClr val="E12D2D"/>
          </a:solidFill>
        </p:spPr>
        <p:txBody>
          <a:bodyPr>
            <a:normAutofit/>
          </a:bodyPr>
          <a:lstStyle>
            <a:lvl1pPr marL="0" indent="0">
              <a:buNone/>
              <a:defRPr sz="1600" baseline="0"/>
            </a:lvl1pPr>
          </a:lstStyle>
          <a:p>
            <a:pPr lvl="0"/>
            <a:r>
              <a:rPr lang="de-DE" smtClean="0"/>
              <a:t>Textmasterformat bearbeiten</a:t>
            </a:r>
          </a:p>
        </p:txBody>
      </p:sp>
      <p:sp>
        <p:nvSpPr>
          <p:cNvPr id="29" name="Textplatzhalter 28"/>
          <p:cNvSpPr>
            <a:spLocks noGrp="1"/>
          </p:cNvSpPr>
          <p:nvPr>
            <p:ph type="body" sz="quarter" idx="17" hasCustomPrompt="1"/>
          </p:nvPr>
        </p:nvSpPr>
        <p:spPr>
          <a:xfrm>
            <a:off x="4356100" y="2139702"/>
            <a:ext cx="4787900" cy="2519611"/>
          </a:xfrm>
          <a:solidFill>
            <a:schemeClr val="bg1">
              <a:lumMod val="95000"/>
            </a:schemeClr>
          </a:solidFill>
        </p:spPr>
        <p:txBody>
          <a:bodyPr/>
          <a:lstStyle>
            <a:lvl1pPr marL="285750" indent="-285750">
              <a:buFont typeface="Wingdings" panose="05000000000000000000" pitchFamily="2" charset="2"/>
              <a:buChar char="Ø"/>
              <a:defRPr sz="1600" b="1">
                <a:latin typeface="Arial" panose="020B0604020202020204" pitchFamily="34" charset="0"/>
                <a:cs typeface="Arial" panose="020B0604020202020204" pitchFamily="34" charset="0"/>
              </a:defRPr>
            </a:lvl1pPr>
            <a:lvl2pPr marL="457200" indent="0">
              <a:buNone/>
              <a:defRPr/>
            </a:lvl2pPr>
          </a:lstStyle>
          <a:p>
            <a:pPr lvl="0"/>
            <a:r>
              <a:rPr lang="de-DE" dirty="0" smtClean="0"/>
              <a:t>&lt;</a:t>
            </a:r>
            <a:r>
              <a:rPr lang="de-DE" dirty="0" err="1" smtClean="0"/>
              <a:t>Introduction</a:t>
            </a:r>
            <a:r>
              <a:rPr lang="de-DE" dirty="0" smtClean="0"/>
              <a:t>&gt;</a:t>
            </a:r>
          </a:p>
          <a:p>
            <a:pPr lvl="0"/>
            <a:r>
              <a:rPr lang="de-DE" dirty="0" smtClean="0"/>
              <a:t>&lt;Topic </a:t>
            </a:r>
            <a:r>
              <a:rPr lang="de-DE" dirty="0" err="1" smtClean="0"/>
              <a:t>One</a:t>
            </a:r>
            <a:r>
              <a:rPr lang="de-DE" dirty="0" smtClean="0"/>
              <a:t>&gt;</a:t>
            </a:r>
            <a:br>
              <a:rPr lang="de-DE" dirty="0" smtClean="0"/>
            </a:br>
            <a:endParaRPr lang="de-DE" dirty="0" smtClean="0"/>
          </a:p>
        </p:txBody>
      </p:sp>
    </p:spTree>
    <p:extLst>
      <p:ext uri="{BB962C8B-B14F-4D97-AF65-F5344CB8AC3E}">
        <p14:creationId xmlns:p14="http://schemas.microsoft.com/office/powerpoint/2010/main" val="140015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pic>
        <p:nvPicPr>
          <p:cNvPr id="5" name="Grafi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4860000"/>
          </a:xfrm>
          <a:prstGeom prst="rect">
            <a:avLst/>
          </a:prstGeom>
        </p:spPr>
      </p:pic>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7" name="Textplatzhalter 6"/>
          <p:cNvSpPr>
            <a:spLocks noGrp="1"/>
          </p:cNvSpPr>
          <p:nvPr>
            <p:ph type="body" sz="quarter" idx="12" hasCustomPrompt="1"/>
          </p:nvPr>
        </p:nvSpPr>
        <p:spPr>
          <a:xfrm>
            <a:off x="684213" y="842963"/>
            <a:ext cx="3600450" cy="720675"/>
          </a:xfrm>
        </p:spPr>
        <p:txBody>
          <a:bodyPr/>
          <a:lstStyle>
            <a:lvl1pPr marL="0" indent="0">
              <a:buNone/>
              <a:defRPr sz="2800" b="1">
                <a:solidFill>
                  <a:schemeClr val="bg1"/>
                </a:solidFill>
              </a:defRPr>
            </a:lvl1pPr>
          </a:lstStyle>
          <a:p>
            <a:pPr lvl="0"/>
            <a:r>
              <a:rPr lang="de-DE" dirty="0" smtClean="0"/>
              <a:t>Abschnitt eingeben</a:t>
            </a:r>
          </a:p>
        </p:txBody>
      </p:sp>
    </p:spTree>
    <p:extLst>
      <p:ext uri="{BB962C8B-B14F-4D97-AF65-F5344CB8AC3E}">
        <p14:creationId xmlns:p14="http://schemas.microsoft.com/office/powerpoint/2010/main" val="313681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1520" y="-20538"/>
            <a:ext cx="6840760" cy="713234"/>
          </a:xfrm>
        </p:spPr>
        <p:txBody>
          <a:bodyPr>
            <a:normAutofit/>
          </a:bodyPr>
          <a:lstStyle>
            <a:lvl1pPr algn="l">
              <a:defRPr sz="2000" b="0"/>
            </a:lvl1pPr>
          </a:lstStyle>
          <a:p>
            <a:r>
              <a:rPr lang="de-DE" dirty="0" smtClean="0"/>
              <a:t>Folien-Titel durch Klicken bearbeiten</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cxnSp>
        <p:nvCxnSpPr>
          <p:cNvPr id="5" name="Gerade Verbindung 4"/>
          <p:cNvCxnSpPr/>
          <p:nvPr userDrawn="1"/>
        </p:nvCxnSpPr>
        <p:spPr>
          <a:xfrm>
            <a:off x="251520" y="555526"/>
            <a:ext cx="8568952" cy="0"/>
          </a:xfrm>
          <a:prstGeom prst="line">
            <a:avLst/>
          </a:prstGeom>
          <a:ln w="28575">
            <a:solidFill>
              <a:srgbClr val="E12D2D"/>
            </a:solidFill>
          </a:ln>
        </p:spPr>
        <p:style>
          <a:lnRef idx="1">
            <a:schemeClr val="accent1"/>
          </a:lnRef>
          <a:fillRef idx="0">
            <a:schemeClr val="accent1"/>
          </a:fillRef>
          <a:effectRef idx="0">
            <a:schemeClr val="accent1"/>
          </a:effectRef>
          <a:fontRef idx="minor">
            <a:schemeClr val="tx1"/>
          </a:fontRef>
        </p:style>
      </p:cxnSp>
      <p:sp>
        <p:nvSpPr>
          <p:cNvPr id="7" name="Textplatzhalter 6"/>
          <p:cNvSpPr>
            <a:spLocks noGrp="1"/>
          </p:cNvSpPr>
          <p:nvPr>
            <p:ph type="body" sz="quarter" idx="12" hasCustomPrompt="1"/>
          </p:nvPr>
        </p:nvSpPr>
        <p:spPr>
          <a:xfrm>
            <a:off x="7092255" y="288032"/>
            <a:ext cx="1800225" cy="267494"/>
          </a:xfrm>
        </p:spPr>
        <p:txBody>
          <a:bodyPr/>
          <a:lstStyle>
            <a:lvl1pPr marL="0" indent="0" algn="r">
              <a:buNone/>
              <a:defRPr sz="1200">
                <a:solidFill>
                  <a:srgbClr val="0070C0"/>
                </a:solidFill>
              </a:defRPr>
            </a:lvl1pPr>
          </a:lstStyle>
          <a:p>
            <a:pPr lvl="0"/>
            <a:r>
              <a:rPr lang="de-DE" dirty="0" smtClean="0"/>
              <a:t>ABSCHNITT eingeben</a:t>
            </a:r>
            <a:endParaRPr lang="de-DE" dirty="0"/>
          </a:p>
        </p:txBody>
      </p:sp>
      <p:sp>
        <p:nvSpPr>
          <p:cNvPr id="11" name="Textplatzhalter 10"/>
          <p:cNvSpPr>
            <a:spLocks noGrp="1"/>
          </p:cNvSpPr>
          <p:nvPr>
            <p:ph type="body" sz="quarter" idx="13"/>
          </p:nvPr>
        </p:nvSpPr>
        <p:spPr>
          <a:xfrm>
            <a:off x="250825" y="771525"/>
            <a:ext cx="8641655" cy="3960813"/>
          </a:xfrm>
        </p:spPr>
        <p:txBody>
          <a:bodyPr/>
          <a:lstStyle>
            <a:lvl1pPr marL="0" indent="0">
              <a:buNone/>
              <a:defRPr sz="2400" b="0"/>
            </a:lvl1pPr>
            <a:lvl2pPr>
              <a:defRPr sz="2400"/>
            </a:lvl2pPr>
            <a:lvl3pPr>
              <a:defRPr sz="2000"/>
            </a:lvl3pPr>
            <a:lvl4pPr>
              <a:defRPr sz="1600"/>
            </a:lvl4pPr>
            <a:lvl5pPr>
              <a:defRPr sz="14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06645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1520" y="-20538"/>
            <a:ext cx="6840760" cy="713234"/>
          </a:xfrm>
        </p:spPr>
        <p:txBody>
          <a:bodyPr>
            <a:normAutofit/>
          </a:bodyPr>
          <a:lstStyle>
            <a:lvl1pPr algn="l">
              <a:defRPr sz="2000" b="0"/>
            </a:lvl1pPr>
          </a:lstStyle>
          <a:p>
            <a:r>
              <a:rPr lang="de-DE" dirty="0" smtClean="0"/>
              <a:t>Folien-Titel durch Klicken bearbeiten</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cxnSp>
        <p:nvCxnSpPr>
          <p:cNvPr id="5" name="Gerade Verbindung 4"/>
          <p:cNvCxnSpPr/>
          <p:nvPr userDrawn="1"/>
        </p:nvCxnSpPr>
        <p:spPr>
          <a:xfrm>
            <a:off x="251520" y="555526"/>
            <a:ext cx="8568952" cy="0"/>
          </a:xfrm>
          <a:prstGeom prst="line">
            <a:avLst/>
          </a:prstGeom>
          <a:ln w="28575">
            <a:solidFill>
              <a:srgbClr val="E12D2D"/>
            </a:solidFill>
          </a:ln>
        </p:spPr>
        <p:style>
          <a:lnRef idx="1">
            <a:schemeClr val="accent1"/>
          </a:lnRef>
          <a:fillRef idx="0">
            <a:schemeClr val="accent1"/>
          </a:fillRef>
          <a:effectRef idx="0">
            <a:schemeClr val="accent1"/>
          </a:effectRef>
          <a:fontRef idx="minor">
            <a:schemeClr val="tx1"/>
          </a:fontRef>
        </p:style>
      </p:cxnSp>
      <p:sp>
        <p:nvSpPr>
          <p:cNvPr id="7" name="Textplatzhalter 6"/>
          <p:cNvSpPr>
            <a:spLocks noGrp="1"/>
          </p:cNvSpPr>
          <p:nvPr>
            <p:ph type="body" sz="quarter" idx="12" hasCustomPrompt="1"/>
          </p:nvPr>
        </p:nvSpPr>
        <p:spPr>
          <a:xfrm>
            <a:off x="7092255" y="288032"/>
            <a:ext cx="1800225" cy="267494"/>
          </a:xfrm>
        </p:spPr>
        <p:txBody>
          <a:bodyPr/>
          <a:lstStyle>
            <a:lvl1pPr marL="0" indent="0" algn="r">
              <a:buNone/>
              <a:defRPr sz="1200">
                <a:solidFill>
                  <a:srgbClr val="0070C0"/>
                </a:solidFill>
              </a:defRPr>
            </a:lvl1pPr>
          </a:lstStyle>
          <a:p>
            <a:pPr lvl="0"/>
            <a:r>
              <a:rPr lang="de-DE" dirty="0" smtClean="0"/>
              <a:t>ABSCHNITT eingeben</a:t>
            </a:r>
            <a:endParaRPr lang="de-DE" dirty="0"/>
          </a:p>
        </p:txBody>
      </p:sp>
      <p:sp>
        <p:nvSpPr>
          <p:cNvPr id="11" name="Textplatzhalter 10"/>
          <p:cNvSpPr>
            <a:spLocks noGrp="1"/>
          </p:cNvSpPr>
          <p:nvPr>
            <p:ph type="body" sz="quarter" idx="13"/>
          </p:nvPr>
        </p:nvSpPr>
        <p:spPr>
          <a:xfrm>
            <a:off x="250825" y="771525"/>
            <a:ext cx="4285171" cy="3960813"/>
          </a:xfrm>
        </p:spPr>
        <p:txBody>
          <a:bodyPr/>
          <a:lstStyle>
            <a:lvl1pPr marL="0" indent="0">
              <a:buNone/>
              <a:defRPr sz="2400" b="0"/>
            </a:lvl1pPr>
            <a:lvl2pPr>
              <a:defRPr sz="2000"/>
            </a:lvl2pPr>
            <a:lvl3pPr>
              <a:defRPr sz="1600"/>
            </a:lvl3pPr>
            <a:lvl4pPr>
              <a:defRPr sz="1400"/>
            </a:lvl4pPr>
            <a:lvl5pPr>
              <a:defRPr sz="12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Textplatzhalter 10"/>
          <p:cNvSpPr>
            <a:spLocks noGrp="1"/>
          </p:cNvSpPr>
          <p:nvPr>
            <p:ph type="body" sz="quarter" idx="14"/>
          </p:nvPr>
        </p:nvSpPr>
        <p:spPr>
          <a:xfrm>
            <a:off x="4607309" y="771550"/>
            <a:ext cx="4285171" cy="3960813"/>
          </a:xfrm>
        </p:spPr>
        <p:txBody>
          <a:bodyPr/>
          <a:lstStyle>
            <a:lvl1pPr marL="0" indent="0">
              <a:buNone/>
              <a:defRPr sz="2400" b="0"/>
            </a:lvl1pPr>
            <a:lvl2pPr>
              <a:defRPr sz="2000"/>
            </a:lvl2pPr>
            <a:lvl3pPr>
              <a:defRPr sz="1600"/>
            </a:lvl3pPr>
            <a:lvl4pPr>
              <a:defRPr sz="1600"/>
            </a:lvl4pPr>
            <a:lvl5pPr>
              <a:defRPr sz="12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371061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ero Colum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1520" y="-20538"/>
            <a:ext cx="6840760" cy="713234"/>
          </a:xfrm>
        </p:spPr>
        <p:txBody>
          <a:bodyPr>
            <a:normAutofit/>
          </a:bodyPr>
          <a:lstStyle>
            <a:lvl1pPr algn="l">
              <a:defRPr sz="2000"/>
            </a:lvl1pPr>
          </a:lstStyle>
          <a:p>
            <a:r>
              <a:rPr lang="de-DE" dirty="0" smtClean="0"/>
              <a:t>Folien-Titel durch Klicken bearbeiten</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cxnSp>
        <p:nvCxnSpPr>
          <p:cNvPr id="5" name="Gerade Verbindung 4"/>
          <p:cNvCxnSpPr/>
          <p:nvPr userDrawn="1"/>
        </p:nvCxnSpPr>
        <p:spPr>
          <a:xfrm>
            <a:off x="251520" y="555526"/>
            <a:ext cx="8568952" cy="0"/>
          </a:xfrm>
          <a:prstGeom prst="line">
            <a:avLst/>
          </a:prstGeom>
          <a:ln w="28575">
            <a:solidFill>
              <a:srgbClr val="E12D2D"/>
            </a:solidFill>
          </a:ln>
        </p:spPr>
        <p:style>
          <a:lnRef idx="1">
            <a:schemeClr val="accent1"/>
          </a:lnRef>
          <a:fillRef idx="0">
            <a:schemeClr val="accent1"/>
          </a:fillRef>
          <a:effectRef idx="0">
            <a:schemeClr val="accent1"/>
          </a:effectRef>
          <a:fontRef idx="minor">
            <a:schemeClr val="tx1"/>
          </a:fontRef>
        </p:style>
      </p:cxnSp>
      <p:sp>
        <p:nvSpPr>
          <p:cNvPr id="7" name="Textplatzhalter 6"/>
          <p:cNvSpPr>
            <a:spLocks noGrp="1"/>
          </p:cNvSpPr>
          <p:nvPr>
            <p:ph type="body" sz="quarter" idx="12" hasCustomPrompt="1"/>
          </p:nvPr>
        </p:nvSpPr>
        <p:spPr>
          <a:xfrm>
            <a:off x="7092255" y="288032"/>
            <a:ext cx="1800225" cy="267494"/>
          </a:xfrm>
        </p:spPr>
        <p:txBody>
          <a:bodyPr/>
          <a:lstStyle>
            <a:lvl1pPr marL="0" indent="0" algn="r">
              <a:buNone/>
              <a:defRPr sz="1200">
                <a:solidFill>
                  <a:srgbClr val="0070C0"/>
                </a:solidFill>
              </a:defRPr>
            </a:lvl1pPr>
          </a:lstStyle>
          <a:p>
            <a:pPr lvl="0"/>
            <a:r>
              <a:rPr lang="de-DE" dirty="0" smtClean="0"/>
              <a:t>ABSCHNITT eingeben</a:t>
            </a:r>
            <a:endParaRPr lang="de-DE" dirty="0"/>
          </a:p>
        </p:txBody>
      </p:sp>
    </p:spTree>
    <p:extLst>
      <p:ext uri="{BB962C8B-B14F-4D97-AF65-F5344CB8AC3E}">
        <p14:creationId xmlns:p14="http://schemas.microsoft.com/office/powerpoint/2010/main" val="215566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Tree>
    <p:extLst>
      <p:ext uri="{BB962C8B-B14F-4D97-AF65-F5344CB8AC3E}">
        <p14:creationId xmlns:p14="http://schemas.microsoft.com/office/powerpoint/2010/main" val="425416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715766"/>
          </a:xfrm>
          <a:prstGeom prst="rect">
            <a:avLst/>
          </a:prstGeom>
        </p:spPr>
      </p:pic>
      <p:sp>
        <p:nvSpPr>
          <p:cNvPr id="3" name="Untertitel 2"/>
          <p:cNvSpPr>
            <a:spLocks noGrp="1"/>
          </p:cNvSpPr>
          <p:nvPr>
            <p:ph type="subTitle" idx="1" hasCustomPrompt="1"/>
          </p:nvPr>
        </p:nvSpPr>
        <p:spPr>
          <a:xfrm>
            <a:off x="1115616" y="3813690"/>
            <a:ext cx="3024336" cy="270228"/>
          </a:xfrm>
        </p:spPr>
        <p:txBody>
          <a:bodyPr>
            <a:normAutofit/>
          </a:bodyPr>
          <a:lstStyle>
            <a:lvl1pPr marL="0" indent="0" algn="l">
              <a:buNone/>
              <a:defRPr sz="1200" b="1">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Name einfügen</a:t>
            </a:r>
            <a:endParaRPr lang="de-DE" dirty="0"/>
          </a:p>
        </p:txBody>
      </p:sp>
      <p:sp>
        <p:nvSpPr>
          <p:cNvPr id="5" name="Textfeld 4"/>
          <p:cNvSpPr txBox="1"/>
          <p:nvPr userDrawn="1"/>
        </p:nvSpPr>
        <p:spPr>
          <a:xfrm>
            <a:off x="4211960" y="1995686"/>
            <a:ext cx="184731" cy="369332"/>
          </a:xfrm>
          <a:prstGeom prst="rect">
            <a:avLst/>
          </a:prstGeom>
          <a:noFill/>
        </p:spPr>
        <p:txBody>
          <a:bodyPr wrap="none" rtlCol="0">
            <a:spAutoFit/>
          </a:bodyPr>
          <a:lstStyle/>
          <a:p>
            <a:endParaRPr lang="de-DE" dirty="0"/>
          </a:p>
        </p:txBody>
      </p:sp>
      <p:sp>
        <p:nvSpPr>
          <p:cNvPr id="6" name="Textfeld 5"/>
          <p:cNvSpPr txBox="1"/>
          <p:nvPr userDrawn="1"/>
        </p:nvSpPr>
        <p:spPr>
          <a:xfrm>
            <a:off x="395536" y="3147814"/>
            <a:ext cx="4824536" cy="646331"/>
          </a:xfrm>
          <a:prstGeom prst="rect">
            <a:avLst/>
          </a:prstGeom>
          <a:noFill/>
        </p:spPr>
        <p:txBody>
          <a:bodyPr wrap="square" rtlCol="0">
            <a:spAutoFit/>
          </a:bodyPr>
          <a:lstStyle/>
          <a:p>
            <a:r>
              <a:rPr lang="de-DE" sz="3600" b="1" dirty="0" smtClean="0">
                <a:latin typeface="Arial" panose="020B0604020202020204" pitchFamily="34" charset="0"/>
                <a:cs typeface="Arial" panose="020B0604020202020204" pitchFamily="34" charset="0"/>
              </a:rPr>
              <a:t>THANK YOU</a:t>
            </a:r>
            <a:endParaRPr lang="de-DE" sz="3600" b="1" dirty="0">
              <a:latin typeface="Arial" panose="020B0604020202020204" pitchFamily="34" charset="0"/>
              <a:cs typeface="Arial" panose="020B0604020202020204" pitchFamily="34" charset="0"/>
            </a:endParaRPr>
          </a:p>
        </p:txBody>
      </p:sp>
      <p:sp>
        <p:nvSpPr>
          <p:cNvPr id="7" name="Textfeld 6"/>
          <p:cNvSpPr txBox="1"/>
          <p:nvPr userDrawn="1"/>
        </p:nvSpPr>
        <p:spPr>
          <a:xfrm>
            <a:off x="395536" y="3813690"/>
            <a:ext cx="720080" cy="276999"/>
          </a:xfrm>
          <a:prstGeom prst="rect">
            <a:avLst/>
          </a:prstGeom>
          <a:noFill/>
        </p:spPr>
        <p:txBody>
          <a:bodyPr wrap="square" rtlCol="0">
            <a:spAutoFit/>
          </a:bodyPr>
          <a:lstStyle/>
          <a:p>
            <a:r>
              <a:rPr lang="de-DE" sz="1200" b="1" dirty="0" smtClean="0">
                <a:latin typeface="Arial" panose="020B0604020202020204" pitchFamily="34" charset="0"/>
                <a:cs typeface="Arial" panose="020B0604020202020204" pitchFamily="34" charset="0"/>
              </a:rPr>
              <a:t>Name:</a:t>
            </a:r>
            <a:endParaRPr lang="de-DE" sz="1200" b="1" dirty="0">
              <a:latin typeface="Arial" panose="020B0604020202020204" pitchFamily="34" charset="0"/>
              <a:cs typeface="Arial" panose="020B0604020202020204" pitchFamily="34" charset="0"/>
            </a:endParaRPr>
          </a:p>
        </p:txBody>
      </p:sp>
      <p:sp>
        <p:nvSpPr>
          <p:cNvPr id="10" name="Textfeld 9"/>
          <p:cNvSpPr txBox="1"/>
          <p:nvPr userDrawn="1"/>
        </p:nvSpPr>
        <p:spPr>
          <a:xfrm>
            <a:off x="395536" y="4083918"/>
            <a:ext cx="720080" cy="276999"/>
          </a:xfrm>
          <a:prstGeom prst="rect">
            <a:avLst/>
          </a:prstGeom>
          <a:noFill/>
        </p:spPr>
        <p:txBody>
          <a:bodyPr wrap="square" rtlCol="0">
            <a:spAutoFit/>
          </a:bodyPr>
          <a:lstStyle/>
          <a:p>
            <a:r>
              <a:rPr lang="de-DE" sz="1200" b="1" dirty="0" smtClean="0">
                <a:latin typeface="Arial" panose="020B0604020202020204" pitchFamily="34" charset="0"/>
                <a:cs typeface="Arial" panose="020B0604020202020204" pitchFamily="34" charset="0"/>
              </a:rPr>
              <a:t>E-Mail:</a:t>
            </a:r>
            <a:endParaRPr lang="de-DE" sz="1200" b="1" dirty="0">
              <a:latin typeface="Arial" panose="020B0604020202020204" pitchFamily="34" charset="0"/>
              <a:cs typeface="Arial" panose="020B0604020202020204" pitchFamily="34" charset="0"/>
            </a:endParaRPr>
          </a:p>
        </p:txBody>
      </p:sp>
      <p:sp>
        <p:nvSpPr>
          <p:cNvPr id="8" name="Textplatzhalter 7"/>
          <p:cNvSpPr>
            <a:spLocks noGrp="1"/>
          </p:cNvSpPr>
          <p:nvPr>
            <p:ph type="body" sz="quarter" idx="10" hasCustomPrompt="1"/>
          </p:nvPr>
        </p:nvSpPr>
        <p:spPr>
          <a:xfrm>
            <a:off x="1115616" y="4083918"/>
            <a:ext cx="3024336" cy="293688"/>
          </a:xfrm>
        </p:spPr>
        <p:txBody>
          <a:bodyPr/>
          <a:lstStyle>
            <a:lvl1pPr>
              <a:defRPr sz="1200" b="1"/>
            </a:lvl1pPr>
          </a:lstStyle>
          <a:p>
            <a:pPr lvl="0"/>
            <a:r>
              <a:rPr lang="de-DE" dirty="0" smtClean="0"/>
              <a:t>E-Mail einfügen</a:t>
            </a:r>
            <a:endParaRPr lang="de-DE" dirty="0"/>
          </a:p>
        </p:txBody>
      </p:sp>
      <p:sp>
        <p:nvSpPr>
          <p:cNvPr id="2" name="Textfeld 1"/>
          <p:cNvSpPr txBox="1"/>
          <p:nvPr userDrawn="1"/>
        </p:nvSpPr>
        <p:spPr>
          <a:xfrm>
            <a:off x="0" y="4876006"/>
            <a:ext cx="395536" cy="246221"/>
          </a:xfrm>
          <a:prstGeom prst="rect">
            <a:avLst/>
          </a:prstGeom>
          <a:solidFill>
            <a:srgbClr val="E12D2D"/>
          </a:solidFill>
        </p:spPr>
        <p:txBody>
          <a:bodyPr wrap="square" rtlCol="0">
            <a:spAutoFit/>
          </a:bodyPr>
          <a:lstStyle/>
          <a:p>
            <a:endParaRPr lang="de-DE" sz="1000" dirty="0"/>
          </a:p>
        </p:txBody>
      </p:sp>
    </p:spTree>
    <p:extLst>
      <p:ext uri="{BB962C8B-B14F-4D97-AF65-F5344CB8AC3E}">
        <p14:creationId xmlns:p14="http://schemas.microsoft.com/office/powerpoint/2010/main" val="332267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4840188"/>
            <a:ext cx="91440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platzhalter 1"/>
          <p:cNvSpPr>
            <a:spLocks noGrp="1"/>
          </p:cNvSpPr>
          <p:nvPr>
            <p:ph type="title"/>
          </p:nvPr>
        </p:nvSpPr>
        <p:spPr>
          <a:xfrm>
            <a:off x="323528" y="205979"/>
            <a:ext cx="8496944" cy="85725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23528" y="1200151"/>
            <a:ext cx="8496944" cy="3394472"/>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6542856" y="4890194"/>
            <a:ext cx="2277616" cy="273844"/>
          </a:xfrm>
          <a:prstGeom prst="rect">
            <a:avLst/>
          </a:prstGeom>
        </p:spPr>
        <p:txBody>
          <a:bodyPr vert="horz" lIns="91440" tIns="45720" rIns="91440" bIns="45720" rtlCol="0" anchor="ctr"/>
          <a:lstStyle>
            <a:lvl1pPr algn="l">
              <a:defRPr sz="1200">
                <a:solidFill>
                  <a:schemeClr val="bg1"/>
                </a:solidFill>
              </a:defRPr>
            </a:lvl1pPr>
          </a:lstStyle>
          <a:p>
            <a:pPr algn="r"/>
            <a:r>
              <a:rPr lang="de-DE" smtClean="0"/>
              <a:t>Gerald Fahrnholz - April 2017</a:t>
            </a:r>
            <a:endParaRPr lang="de-DE" dirty="0"/>
          </a:p>
        </p:txBody>
      </p:sp>
      <p:sp>
        <p:nvSpPr>
          <p:cNvPr id="5" name="Fußzeilenplatzhalter 4"/>
          <p:cNvSpPr>
            <a:spLocks noGrp="1"/>
          </p:cNvSpPr>
          <p:nvPr>
            <p:ph type="ftr" sz="quarter" idx="3"/>
          </p:nvPr>
        </p:nvSpPr>
        <p:spPr>
          <a:xfrm>
            <a:off x="395536" y="4890194"/>
            <a:ext cx="5904656" cy="273844"/>
          </a:xfrm>
          <a:prstGeom prst="rect">
            <a:avLst/>
          </a:prstGeom>
        </p:spPr>
        <p:txBody>
          <a:bodyPr vert="horz" lIns="91440" tIns="45720" rIns="91440" bIns="45720" rtlCol="0" anchor="ctr"/>
          <a:lstStyle>
            <a:lvl1pPr algn="ctr">
              <a:defRPr sz="1200">
                <a:solidFill>
                  <a:schemeClr val="bg1"/>
                </a:solidFill>
              </a:defRPr>
            </a:lvl1pPr>
          </a:lstStyle>
          <a:p>
            <a:pPr algn="l"/>
            <a:r>
              <a:rPr lang="de-DE" smtClean="0"/>
              <a:t>Multithreading</a:t>
            </a:r>
            <a:endParaRPr lang="de-DE" dirty="0"/>
          </a:p>
        </p:txBody>
      </p:sp>
      <p:sp>
        <p:nvSpPr>
          <p:cNvPr id="8" name="Datumsplatzhalter 3"/>
          <p:cNvSpPr txBox="1">
            <a:spLocks/>
          </p:cNvSpPr>
          <p:nvPr userDrawn="1"/>
        </p:nvSpPr>
        <p:spPr>
          <a:xfrm>
            <a:off x="6695256" y="4371950"/>
            <a:ext cx="2277616" cy="273844"/>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dirty="0" smtClean="0"/>
              <a:t>HSGSGSD</a:t>
            </a:r>
            <a:endParaRPr lang="de-DE" dirty="0"/>
          </a:p>
        </p:txBody>
      </p:sp>
      <p:sp>
        <p:nvSpPr>
          <p:cNvPr id="10" name="Textplatzhalter 9"/>
          <p:cNvSpPr txBox="1">
            <a:spLocks/>
          </p:cNvSpPr>
          <p:nvPr userDrawn="1"/>
        </p:nvSpPr>
        <p:spPr>
          <a:xfrm>
            <a:off x="34925" y="4895751"/>
            <a:ext cx="360363" cy="268287"/>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200" kern="1200">
                <a:solidFill>
                  <a:schemeClr val="bg1"/>
                </a:solidFill>
                <a:latin typeface="+mn-lt"/>
                <a:ea typeface="+mn-ea"/>
                <a:cs typeface="Arial" panose="020B0604020202020204" pitchFamily="34" charset="0"/>
              </a:defRPr>
            </a:lvl1pPr>
            <a:lvl2pPr marL="36000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648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936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2240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fld id="{6D614F0C-68BB-48E7-8E23-3E6BA0FA964B}" type="slidenum">
              <a:rPr lang="de-DE" smtClean="0"/>
              <a:pPr/>
              <a:t>‹Nr.›</a:t>
            </a:fld>
            <a:endParaRPr lang="de-DE" dirty="0"/>
          </a:p>
        </p:txBody>
      </p:sp>
    </p:spTree>
    <p:extLst>
      <p:ext uri="{BB962C8B-B14F-4D97-AF65-F5344CB8AC3E}">
        <p14:creationId xmlns:p14="http://schemas.microsoft.com/office/powerpoint/2010/main" val="34033778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5" r:id="rId5"/>
    <p:sldLayoutId id="2147483714" r:id="rId6"/>
    <p:sldLayoutId id="2147483716" r:id="rId7"/>
    <p:sldLayoutId id="2147483713" r:id="rId8"/>
  </p:sldLayoutIdLst>
  <p:hf sldNum="0" hdr="0"/>
  <p:txStyles>
    <p:titleStyle>
      <a:lvl1pPr algn="ctr"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ct val="20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36000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648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936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2240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open-std.org/jtc1/sc22/wg21/docs/papers/2013/n3630.pdf"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blog.regehr.org/archives/490"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ericlippert.com/2015/11/19/monitor-madness-part-two/"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hyperlink" Target="http://stackoverflow.com/questions/72275/when-should-the-volatile-keyword-be-used-in-c" TargetMode="Externa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hyperlink" Target="http://en.cppreference.com/w/cpp/language/memory_model" TargetMode="External"/><Relationship Id="rId7" Type="http://schemas.openxmlformats.org/officeDocument/2006/relationships/hyperlink" Target="https://msdn.microsoft.com/de-de/library/mt674882.aspx" TargetMode="External"/><Relationship Id="rId2" Type="http://schemas.openxmlformats.org/officeDocument/2006/relationships/hyperlink" Target="http://scottmeyers.blogspot.de/2012/04/information-on-c11-memory-model.html" TargetMode="External"/><Relationship Id="rId1" Type="http://schemas.openxmlformats.org/officeDocument/2006/relationships/slideLayout" Target="../slideLayouts/slideLayout6.xml"/><Relationship Id="rId6" Type="http://schemas.openxmlformats.org/officeDocument/2006/relationships/hyperlink" Target="https://msdn.microsoft.com/en-us/library/ff963556.aspx" TargetMode="External"/><Relationship Id="rId5" Type="http://schemas.openxmlformats.org/officeDocument/2006/relationships/hyperlink" Target="http://en.cppreference.com/w/cpp/thread/packaged_task" TargetMode="External"/><Relationship Id="rId4" Type="http://schemas.openxmlformats.org/officeDocument/2006/relationships/hyperlink" Target="http://en.cppreference.com/w/cpp/language/storage_duration"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8" Type="http://schemas.openxmlformats.org/officeDocument/2006/relationships/hyperlink" Target="http://msdn.microsoft.com/en-us/library/hh567368.aspx" TargetMode="External"/><Relationship Id="rId3" Type="http://schemas.openxmlformats.org/officeDocument/2006/relationships/image" Target="../media/image7.jpg"/><Relationship Id="rId7" Type="http://schemas.openxmlformats.org/officeDocument/2006/relationships/hyperlink" Target="http://en.cppreference.com/w/cpp/compiler_support" TargetMode="External"/><Relationship Id="rId2"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hyperlink" Target="http://www.cplusplus.com/reference/" TargetMode="External"/><Relationship Id="rId5" Type="http://schemas.openxmlformats.org/officeDocument/2006/relationships/hyperlink" Target="http://en.cppreference.com/w/cpp/language" TargetMode="External"/><Relationship Id="rId4" Type="http://schemas.openxmlformats.org/officeDocument/2006/relationships/image" Target="../media/image8.jpeg"/><Relationship Id="rId9" Type="http://schemas.openxmlformats.org/officeDocument/2006/relationships/hyperlink" Target="http://www.grimm-jaud.de/index.php/blog/multithreading-in-c-17-und-c-20"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Multithreading</a:t>
            </a:r>
          </a:p>
        </p:txBody>
      </p:sp>
      <p:sp>
        <p:nvSpPr>
          <p:cNvPr id="3" name="Untertitel 2"/>
          <p:cNvSpPr>
            <a:spLocks noGrp="1"/>
          </p:cNvSpPr>
          <p:nvPr>
            <p:ph type="subTitle" idx="1"/>
          </p:nvPr>
        </p:nvSpPr>
        <p:spPr/>
        <p:txBody>
          <a:bodyPr>
            <a:normAutofit/>
          </a:bodyPr>
          <a:lstStyle/>
          <a:p>
            <a:r>
              <a:rPr lang="en-US" dirty="0"/>
              <a:t>With C++ and some C# code samples</a:t>
            </a:r>
            <a:endParaRPr lang="de-DE" dirty="0"/>
          </a:p>
        </p:txBody>
      </p:sp>
      <p:sp>
        <p:nvSpPr>
          <p:cNvPr id="4" name="Textplatzhalter 3"/>
          <p:cNvSpPr>
            <a:spLocks noGrp="1"/>
          </p:cNvSpPr>
          <p:nvPr>
            <p:ph type="body" sz="quarter" idx="13"/>
          </p:nvPr>
        </p:nvSpPr>
        <p:spPr/>
        <p:txBody>
          <a:bodyPr>
            <a:normAutofit/>
          </a:bodyPr>
          <a:lstStyle/>
          <a:p>
            <a:r>
              <a:rPr lang="de-DE" dirty="0" smtClean="0"/>
              <a:t>Gerald </a:t>
            </a:r>
            <a:r>
              <a:rPr lang="de-DE" dirty="0" err="1" smtClean="0"/>
              <a:t>Fahrnholz</a:t>
            </a:r>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51470"/>
            <a:ext cx="4752528" cy="2459556"/>
          </a:xfrm>
          <a:prstGeom prst="rect">
            <a:avLst/>
          </a:prstGeom>
        </p:spPr>
      </p:pic>
      <p:sp>
        <p:nvSpPr>
          <p:cNvPr id="6" name="Textfeld 5"/>
          <p:cNvSpPr txBox="1"/>
          <p:nvPr/>
        </p:nvSpPr>
        <p:spPr>
          <a:xfrm>
            <a:off x="1763688" y="2484934"/>
            <a:ext cx="5400600" cy="230832"/>
          </a:xfrm>
          <a:prstGeom prst="rect">
            <a:avLst/>
          </a:prstGeom>
          <a:noFill/>
        </p:spPr>
        <p:txBody>
          <a:bodyPr wrap="square" rtlCol="0">
            <a:spAutoFit/>
          </a:bodyPr>
          <a:lstStyle/>
          <a:p>
            <a:r>
              <a:rPr lang="de-DE" sz="900" dirty="0">
                <a:solidFill>
                  <a:srgbClr val="FFFFFF">
                    <a:lumMod val="65000"/>
                  </a:srgbClr>
                </a:solidFill>
                <a:latin typeface="Arial"/>
              </a:rPr>
              <a:t>https://www.quora.com/What-are-some-real-life-examples-of-multi-threading-as-we-study-in-Java</a:t>
            </a:r>
          </a:p>
        </p:txBody>
      </p:sp>
    </p:spTree>
    <p:extLst>
      <p:ext uri="{BB962C8B-B14F-4D97-AF65-F5344CB8AC3E}">
        <p14:creationId xmlns:p14="http://schemas.microsoft.com/office/powerpoint/2010/main" val="1028032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Providing </a:t>
            </a:r>
            <a:r>
              <a:rPr lang="de-DE" dirty="0" err="1"/>
              <a:t>results</a:t>
            </a:r>
            <a:r>
              <a:rPr lang="de-DE" dirty="0"/>
              <a:t> </a:t>
            </a:r>
            <a:r>
              <a:rPr lang="de-DE" dirty="0" err="1"/>
              <a:t>within</a:t>
            </a:r>
            <a:r>
              <a:rPr lang="de-DE" dirty="0"/>
              <a:t> a </a:t>
            </a:r>
            <a:r>
              <a:rPr lang="de-DE" dirty="0" err="1"/>
              <a:t>promise</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fontScale="92500"/>
          </a:bodyPr>
          <a:lstStyle/>
          <a:p>
            <a:r>
              <a:rPr lang="de-DE" dirty="0" err="1"/>
              <a:t>Running</a:t>
            </a:r>
            <a:r>
              <a:rPr lang="de-DE" dirty="0"/>
              <a:t> multiple </a:t>
            </a:r>
            <a:r>
              <a:rPr lang="de-DE" dirty="0" err="1"/>
              <a:t>threads</a:t>
            </a:r>
            <a:r>
              <a:rPr lang="de-DE" dirty="0"/>
              <a:t> – </a:t>
            </a:r>
            <a:r>
              <a:rPr lang="de-DE" dirty="0" err="1"/>
              <a:t>promise</a:t>
            </a:r>
            <a:r>
              <a:rPr lang="de-DE" dirty="0"/>
              <a:t> / </a:t>
            </a:r>
            <a:r>
              <a:rPr lang="de-DE" dirty="0" err="1"/>
              <a:t>future</a:t>
            </a:r>
            <a:endParaRPr lang="de-DE" dirty="0"/>
          </a:p>
          <a:p>
            <a:endParaRPr lang="de-DE" dirty="0"/>
          </a:p>
        </p:txBody>
      </p:sp>
      <p:sp>
        <p:nvSpPr>
          <p:cNvPr id="6" name="Textplatzhalter 5"/>
          <p:cNvSpPr txBox="1">
            <a:spLocks/>
          </p:cNvSpPr>
          <p:nvPr/>
        </p:nvSpPr>
        <p:spPr>
          <a:xfrm>
            <a:off x="244792" y="627534"/>
            <a:ext cx="8503672" cy="50405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ct val="20000"/>
              </a:spcBef>
              <a:spcAft>
                <a:spcPts val="800"/>
              </a:spcAft>
            </a:pPr>
            <a:r>
              <a:rPr lang="en-US" sz="1600" b="0" smtClean="0">
                <a:solidFill>
                  <a:srgbClr val="000000"/>
                </a:solidFill>
                <a:latin typeface="Roboto"/>
              </a:rPr>
              <a:t>A thread function can store its results and also exceptions within a std::promise:</a:t>
            </a:r>
            <a:endParaRPr lang="en-US" sz="1600" b="0" dirty="0" smtClean="0">
              <a:solidFill>
                <a:srgbClr val="000000"/>
              </a:solidFill>
              <a:latin typeface="Roboto"/>
            </a:endParaRPr>
          </a:p>
        </p:txBody>
      </p:sp>
      <p:sp>
        <p:nvSpPr>
          <p:cNvPr id="7" name="Rechteck 6"/>
          <p:cNvSpPr/>
          <p:nvPr/>
        </p:nvSpPr>
        <p:spPr>
          <a:xfrm>
            <a:off x="179512" y="908010"/>
            <a:ext cx="8215640" cy="3893374"/>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808080"/>
                </a:solidFill>
                <a:effectLst/>
                <a:highlight>
                  <a:srgbClr val="FFFFFF"/>
                </a:highlight>
                <a:uLnTx/>
                <a:uFillTx/>
                <a:latin typeface="Consolas"/>
              </a:rPr>
              <a:t>#</a:t>
            </a:r>
            <a:r>
              <a:rPr kumimoji="0" lang="de-DE" sz="1300" b="1" i="0" u="none" strike="noStrike" kern="0" cap="none" spc="0" normalizeH="0" baseline="0" noProof="0" dirty="0" err="1" smtClean="0">
                <a:ln>
                  <a:noFill/>
                </a:ln>
                <a:solidFill>
                  <a:srgbClr val="808080"/>
                </a:solidFill>
                <a:effectLst/>
                <a:highlight>
                  <a:srgbClr val="FFFFFF"/>
                </a:highlight>
                <a:uLnTx/>
                <a:uFillTx/>
                <a:latin typeface="Consolas"/>
              </a:rPr>
              <a:t>include</a:t>
            </a:r>
            <a:r>
              <a:rPr kumimoji="0" lang="de-DE" sz="1300" b="1" i="0" u="none" strike="noStrike" kern="0" cap="none" spc="0" normalizeH="0" baseline="0" noProof="0" dirty="0" smtClean="0">
                <a:ln>
                  <a:noFill/>
                </a:ln>
                <a:solidFill>
                  <a:srgbClr val="808080"/>
                </a:solidFill>
                <a:effectLst/>
                <a:highlight>
                  <a:srgbClr val="FFFFFF"/>
                </a:highlight>
                <a:uLnTx/>
                <a:uFillTx/>
                <a:latin typeface="Consolas"/>
              </a:rPr>
              <a:t> </a:t>
            </a:r>
            <a:r>
              <a:rPr kumimoji="0" lang="de-DE" sz="1300" b="1" i="0" u="none" strike="noStrike" kern="0" cap="none" spc="0" normalizeH="0" baseline="0" noProof="0" dirty="0" smtClean="0">
                <a:ln>
                  <a:noFill/>
                </a:ln>
                <a:solidFill>
                  <a:srgbClr val="A31515"/>
                </a:solidFill>
                <a:effectLst/>
                <a:highlight>
                  <a:srgbClr val="FFFFFF"/>
                </a:highlight>
                <a:uLnTx/>
                <a:uFillTx/>
                <a:latin typeface="Consolas"/>
              </a:rPr>
              <a:t>&lt;</a:t>
            </a:r>
            <a:r>
              <a:rPr kumimoji="0" lang="de-DE" sz="1300" b="1" i="0" u="none" strike="noStrike" kern="0" cap="none" spc="0" normalizeH="0" baseline="0" noProof="0" dirty="0" err="1" smtClean="0">
                <a:ln>
                  <a:noFill/>
                </a:ln>
                <a:solidFill>
                  <a:srgbClr val="A31515"/>
                </a:solidFill>
                <a:effectLst/>
                <a:highlight>
                  <a:srgbClr val="FFFFFF"/>
                </a:highlight>
                <a:uLnTx/>
                <a:uFillTx/>
                <a:latin typeface="Consolas"/>
              </a:rPr>
              <a:t>future</a:t>
            </a:r>
            <a:r>
              <a:rPr kumimoji="0" lang="de-DE" sz="1300" b="1" i="0" u="none" strike="noStrike" kern="0" cap="none" spc="0" normalizeH="0" baseline="0" noProof="0" dirty="0" smtClean="0">
                <a:ln>
                  <a:noFill/>
                </a:ln>
                <a:solidFill>
                  <a:srgbClr val="A31515"/>
                </a:solidFill>
                <a:effectLst/>
                <a:highlight>
                  <a:srgbClr val="FFFFFF"/>
                </a:highlight>
                <a:uLnTx/>
                <a:uFillTx/>
                <a:latin typeface="Consolas"/>
              </a:rPr>
              <a:t>&gt;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3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solidFill>
                  <a:srgbClr val="008000"/>
                </a:solidFill>
                <a:effectLst/>
                <a:highlight>
                  <a:srgbClr val="FFFFFF"/>
                </a:highlight>
                <a:uLnTx/>
                <a:uFillTx/>
                <a:latin typeface="Consolas"/>
              </a:rPr>
              <a:t>// A promise holding a specific result type</a:t>
            </a:r>
            <a:endParaRPr kumimoji="0" lang="en-US" sz="13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err="1" smtClean="0">
                <a:ln>
                  <a:noFill/>
                </a:ln>
                <a:solidFill>
                  <a:srgbClr val="0000FF"/>
                </a:solidFill>
                <a:effectLst/>
                <a:highlight>
                  <a:srgbClr val="FFFFFF"/>
                </a:highlight>
                <a:uLnTx/>
                <a:uFillTx/>
                <a:latin typeface="Consolas"/>
              </a:rPr>
              <a:t>typedef</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300" b="1" i="0" u="none" strike="noStrike" kern="0" cap="none" spc="0" normalizeH="0" baseline="0" noProof="0" dirty="0" err="1" smtClean="0">
                <a:ln>
                  <a:noFill/>
                </a:ln>
                <a:solidFill>
                  <a:srgbClr val="2B91AF"/>
                </a:solidFill>
                <a:effectLst/>
                <a:highlight>
                  <a:srgbClr val="FFFFFF"/>
                </a:highlight>
                <a:uLnTx/>
                <a:uFillTx/>
                <a:latin typeface="Consolas"/>
              </a:rPr>
              <a:t>promise</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300" b="0" i="0" u="none" strike="noStrike" kern="0" cap="none" spc="0" normalizeH="0" baseline="0" noProof="0" dirty="0" err="1" smtClean="0">
                <a:ln>
                  <a:noFill/>
                </a:ln>
                <a:solidFill>
                  <a:srgbClr val="2B91AF"/>
                </a:solidFill>
                <a:effectLst/>
                <a:highlight>
                  <a:srgbClr val="FFFFFF"/>
                </a:highlight>
                <a:uLnTx/>
                <a:uFillTx/>
                <a:latin typeface="Consolas"/>
              </a:rPr>
              <a:t>MyPromise</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smtClean="0">
              <a:ln>
                <a:noFill/>
              </a:ln>
              <a:solidFill>
                <a:srgbClr val="0000FF"/>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solidFill>
                  <a:srgbClr val="0000FF"/>
                </a:solidFill>
                <a:effectLst/>
                <a:highlight>
                  <a:srgbClr val="FFFFFF"/>
                </a:highlight>
                <a:uLnTx/>
                <a:uFillTx/>
                <a:latin typeface="Consolas"/>
              </a:rPr>
              <a:t>void</a:t>
            </a:r>
            <a:r>
              <a:rPr kumimoji="0" lang="en-US"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300" b="0" i="0" u="none" strike="noStrike" kern="0" cap="none" spc="0" normalizeH="0" baseline="0" noProof="0" dirty="0" err="1" smtClean="0">
                <a:ln>
                  <a:noFill/>
                </a:ln>
                <a:solidFill>
                  <a:srgbClr val="000000"/>
                </a:solidFill>
                <a:effectLst/>
                <a:highlight>
                  <a:srgbClr val="FFFFFF"/>
                </a:highlight>
                <a:uLnTx/>
                <a:uFillTx/>
                <a:latin typeface="Consolas"/>
              </a:rPr>
              <a:t>DoProcessSomething</a:t>
            </a:r>
            <a:r>
              <a:rPr kumimoji="0" lang="en-US" sz="13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300" b="0" i="0" u="none" strike="noStrike" kern="0" cap="none" spc="0" normalizeH="0" baseline="0" noProof="0" dirty="0" err="1" smtClean="0">
                <a:ln>
                  <a:noFill/>
                </a:ln>
                <a:solidFill>
                  <a:srgbClr val="2B91AF"/>
                </a:solidFill>
                <a:effectLst/>
                <a:highlight>
                  <a:srgbClr val="FFFFFF"/>
                </a:highlight>
                <a:uLnTx/>
                <a:uFillTx/>
                <a:latin typeface="Consolas"/>
              </a:rPr>
              <a:t>MyPromise</a:t>
            </a:r>
            <a:r>
              <a:rPr kumimoji="0" lang="en-US" sz="1300" b="0" i="0" u="none" strike="noStrike" kern="0" cap="none" spc="0" normalizeH="0" baseline="0" noProof="0" dirty="0" smtClean="0">
                <a:ln>
                  <a:noFill/>
                </a:ln>
                <a:solidFill>
                  <a:srgbClr val="000000"/>
                </a:solidFill>
                <a:effectLst/>
                <a:highlight>
                  <a:srgbClr val="FFFFFF"/>
                </a:highlight>
                <a:uLnTx/>
                <a:uFillTx/>
                <a:latin typeface="Consolas"/>
              </a:rPr>
              <a:t>&amp; </a:t>
            </a:r>
            <a:r>
              <a:rPr kumimoji="0" lang="en-US" sz="1300" b="0" i="0" u="none" strike="noStrike" kern="0" cap="none" spc="0" normalizeH="0" baseline="0" noProof="0" dirty="0" err="1" smtClean="0">
                <a:ln>
                  <a:noFill/>
                </a:ln>
                <a:solidFill>
                  <a:srgbClr val="808080"/>
                </a:solidFill>
                <a:effectLst/>
                <a:highlight>
                  <a:srgbClr val="FFFFFF"/>
                </a:highlight>
                <a:uLnTx/>
                <a:uFillTx/>
                <a:latin typeface="Consolas"/>
              </a:rPr>
              <a:t>io_rPromise</a:t>
            </a:r>
            <a:r>
              <a:rPr kumimoji="0" lang="en-US"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300" b="0" i="0" u="none" strike="noStrike" kern="0" cap="none" spc="0" normalizeH="0" baseline="0" noProof="0" dirty="0" err="1" smtClean="0">
                <a:ln>
                  <a:noFill/>
                </a:ln>
                <a:solidFill>
                  <a:srgbClr val="0000FF"/>
                </a:solidFill>
                <a:effectLst/>
                <a:highlight>
                  <a:srgbClr val="FFFFFF"/>
                </a:highlight>
                <a:uLnTx/>
                <a:uFillTx/>
                <a:latin typeface="Consolas"/>
              </a:rPr>
              <a:t>int</a:t>
            </a:r>
            <a:r>
              <a:rPr kumimoji="0" lang="en-US"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300" b="0" i="0" u="none" strike="noStrike" kern="0" cap="none" spc="0" normalizeH="0" baseline="0" noProof="0" dirty="0" err="1" smtClean="0">
                <a:ln>
                  <a:noFill/>
                </a:ln>
                <a:solidFill>
                  <a:srgbClr val="808080"/>
                </a:solidFill>
                <a:effectLst/>
                <a:highlight>
                  <a:srgbClr val="FFFFFF"/>
                </a:highlight>
                <a:uLnTx/>
                <a:uFillTx/>
                <a:latin typeface="Consolas"/>
              </a:rPr>
              <a:t>in_val</a:t>
            </a:r>
            <a:r>
              <a:rPr kumimoji="0" lang="en-US" sz="13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err="1" smtClean="0">
                <a:ln>
                  <a:noFill/>
                </a:ln>
                <a:solidFill>
                  <a:srgbClr val="0000FF"/>
                </a:solidFill>
                <a:effectLst/>
                <a:highlight>
                  <a:srgbClr val="FFFFFF"/>
                </a:highlight>
                <a:uLnTx/>
                <a:uFillTx/>
                <a:latin typeface="Consolas"/>
              </a:rPr>
              <a:t>try</a:t>
            </a:r>
            <a:endParaRPr kumimoji="0" lang="de-DE" sz="13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result</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CalculateResult</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300" b="0" i="0" u="none" strike="noStrike" kern="0" cap="none" spc="0" normalizeH="0" baseline="0" noProof="0" dirty="0" err="1" smtClean="0">
                <a:ln>
                  <a:noFill/>
                </a:ln>
                <a:solidFill>
                  <a:srgbClr val="808080"/>
                </a:solidFill>
                <a:effectLst/>
                <a:highlight>
                  <a:srgbClr val="FFFFFF"/>
                </a:highlight>
                <a:uLnTx/>
                <a:uFillTx/>
                <a:latin typeface="Consolas"/>
              </a:rPr>
              <a:t>in_val</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t>Store </a:t>
            </a:r>
            <a:r>
              <a:rPr kumimoji="0" lang="de-DE" sz="1300" b="1" i="0" u="none" strike="noStrike" kern="0" cap="none" spc="0" normalizeH="0" baseline="0" noProof="0" dirty="0" err="1" smtClean="0">
                <a:ln>
                  <a:noFill/>
                </a:ln>
                <a:solidFill>
                  <a:srgbClr val="008000"/>
                </a:solidFill>
                <a:effectLst/>
                <a:highlight>
                  <a:srgbClr val="FFFFFF"/>
                </a:highlight>
                <a:uLnTx/>
                <a:uFillTx/>
                <a:latin typeface="Consolas"/>
              </a:rPr>
              <a:t>result</a:t>
            </a:r>
            <a: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300" b="1" i="0" u="none" strike="noStrike" kern="0" cap="none" spc="0" normalizeH="0" baseline="0" noProof="0" dirty="0" err="1" smtClean="0">
                <a:ln>
                  <a:noFill/>
                </a:ln>
                <a:solidFill>
                  <a:srgbClr val="008000"/>
                </a:solidFill>
                <a:effectLst/>
                <a:highlight>
                  <a:srgbClr val="FFFFFF"/>
                </a:highlight>
                <a:uLnTx/>
                <a:uFillTx/>
                <a:latin typeface="Consolas"/>
              </a:rPr>
              <a:t>within</a:t>
            </a:r>
            <a: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300" b="1" i="0" u="none" strike="noStrike" kern="0" cap="none" spc="0" normalizeH="0" baseline="0" noProof="0" dirty="0" err="1" smtClean="0">
                <a:ln>
                  <a:noFill/>
                </a:ln>
                <a:solidFill>
                  <a:srgbClr val="008000"/>
                </a:solidFill>
                <a:effectLst/>
                <a:highlight>
                  <a:srgbClr val="FFFFFF"/>
                </a:highlight>
                <a:uLnTx/>
                <a:uFillTx/>
                <a:latin typeface="Consolas"/>
              </a:rPr>
              <a:t>promise</a:t>
            </a:r>
            <a:endParaRPr kumimoji="0" lang="de-DE" sz="1300" b="1"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err="1" smtClean="0">
                <a:ln>
                  <a:noFill/>
                </a:ln>
                <a:solidFill>
                  <a:srgbClr val="808080"/>
                </a:solidFill>
                <a:effectLst/>
                <a:highlight>
                  <a:srgbClr val="FFFFFF"/>
                </a:highlight>
                <a:uLnTx/>
                <a:uFillTx/>
                <a:latin typeface="Consolas"/>
              </a:rPr>
              <a:t>io_rPromise</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a:t>
            </a:r>
            <a:r>
              <a:rPr kumimoji="0" lang="de-DE" sz="1300" b="1" i="0" u="none" strike="noStrike" kern="0" cap="none" spc="0" normalizeH="0" baseline="0" noProof="0" dirty="0" err="1" smtClean="0">
                <a:ln>
                  <a:noFill/>
                </a:ln>
                <a:solidFill>
                  <a:srgbClr val="000000"/>
                </a:solidFill>
                <a:effectLst/>
                <a:highlight>
                  <a:srgbClr val="FFFFFF"/>
                </a:highlight>
                <a:uLnTx/>
                <a:uFillTx/>
                <a:latin typeface="Consolas"/>
              </a:rPr>
              <a:t>set_value</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move</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result</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smtClean="0">
                <a:ln>
                  <a:noFill/>
                </a:ln>
                <a:solidFill>
                  <a:srgbClr val="0000FF"/>
                </a:solidFill>
                <a:effectLst/>
                <a:highlight>
                  <a:srgbClr val="FFFFFF"/>
                </a:highlight>
                <a:uLnTx/>
                <a:uFillTx/>
                <a:latin typeface="Consolas"/>
              </a:rPr>
              <a:t>catch</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t>Store </a:t>
            </a:r>
            <a:r>
              <a:rPr kumimoji="0" lang="de-DE" sz="1300" b="1" i="0" u="none" strike="noStrike" kern="0" cap="none" spc="0" normalizeH="0" baseline="0" noProof="0" dirty="0" err="1" smtClean="0">
                <a:ln>
                  <a:noFill/>
                </a:ln>
                <a:solidFill>
                  <a:srgbClr val="008000"/>
                </a:solidFill>
                <a:effectLst/>
                <a:highlight>
                  <a:srgbClr val="FFFFFF"/>
                </a:highlight>
                <a:uLnTx/>
                <a:uFillTx/>
                <a:latin typeface="Consolas"/>
              </a:rPr>
              <a:t>exception</a:t>
            </a:r>
            <a: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300" b="1" i="0" u="none" strike="noStrike" kern="0" cap="none" spc="0" normalizeH="0" baseline="0" noProof="0" dirty="0" err="1" smtClean="0">
                <a:ln>
                  <a:noFill/>
                </a:ln>
                <a:solidFill>
                  <a:srgbClr val="008000"/>
                </a:solidFill>
                <a:effectLst/>
                <a:highlight>
                  <a:srgbClr val="FFFFFF"/>
                </a:highlight>
                <a:uLnTx/>
                <a:uFillTx/>
                <a:latin typeface="Consolas"/>
              </a:rPr>
              <a:t>within</a:t>
            </a:r>
            <a: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300" b="1" i="0" u="none" strike="noStrike" kern="0" cap="none" spc="0" normalizeH="0" baseline="0" noProof="0" dirty="0" err="1" smtClean="0">
                <a:ln>
                  <a:noFill/>
                </a:ln>
                <a:solidFill>
                  <a:srgbClr val="008000"/>
                </a:solidFill>
                <a:effectLst/>
                <a:highlight>
                  <a:srgbClr val="FFFFFF"/>
                </a:highlight>
                <a:uLnTx/>
                <a:uFillTx/>
                <a:latin typeface="Consolas"/>
              </a:rPr>
              <a:t>promise</a:t>
            </a:r>
            <a: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t/>
            </a:r>
            <a:b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br>
            <a:r>
              <a:rPr kumimoji="0" lang="de-DE" sz="1300" b="1"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300" b="1"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300" b="0" i="0" u="none" strike="noStrike" kern="0" cap="none" spc="0" normalizeH="0" baseline="0" noProof="0" dirty="0" err="1" smtClean="0">
                <a:ln>
                  <a:noFill/>
                </a:ln>
                <a:solidFill>
                  <a:srgbClr val="808080"/>
                </a:solidFill>
                <a:effectLst/>
                <a:highlight>
                  <a:srgbClr val="FFFFFF"/>
                </a:highlight>
                <a:uLnTx/>
                <a:uFillTx/>
                <a:latin typeface="Consolas"/>
              </a:rPr>
              <a:t>io_rPromise</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a:t>
            </a:r>
            <a:r>
              <a:rPr kumimoji="0" lang="de-DE" sz="1300" b="1" i="0" u="none" strike="noStrike" kern="0" cap="none" spc="0" normalizeH="0" baseline="0" noProof="0" dirty="0" err="1" smtClean="0">
                <a:ln>
                  <a:noFill/>
                </a:ln>
                <a:solidFill>
                  <a:srgbClr val="000000"/>
                </a:solidFill>
                <a:effectLst/>
                <a:highlight>
                  <a:srgbClr val="FFFFFF"/>
                </a:highlight>
                <a:uLnTx/>
                <a:uFillTx/>
                <a:latin typeface="Consolas"/>
              </a:rPr>
              <a:t>set_exception</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300" b="0" i="0" u="none" strike="noStrike" kern="0" cap="none" spc="0" normalizeH="0" baseline="0" noProof="0" dirty="0" err="1" smtClean="0">
                <a:ln>
                  <a:noFill/>
                </a:ln>
                <a:solidFill>
                  <a:srgbClr val="000000"/>
                </a:solidFill>
                <a:effectLst/>
                <a:highlight>
                  <a:srgbClr val="FFFFFF"/>
                </a:highlight>
                <a:uLnTx/>
                <a:uFillTx/>
                <a:latin typeface="Consolas"/>
              </a:rPr>
              <a:t>current_exception</a:t>
            </a: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3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6012160" y="3197375"/>
            <a:ext cx="2320920" cy="864096"/>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You can only store a value </a:t>
            </a:r>
            <a:r>
              <a:rPr kumimoji="0" lang="en-US" sz="1600" b="1"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OR</a:t>
            </a: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 an exception</a:t>
            </a:r>
          </a:p>
        </p:txBody>
      </p:sp>
      <p:cxnSp>
        <p:nvCxnSpPr>
          <p:cNvPr id="9" name="Gerade Verbindung mit Pfeil 8"/>
          <p:cNvCxnSpPr/>
          <p:nvPr/>
        </p:nvCxnSpPr>
        <p:spPr>
          <a:xfrm flipH="1" flipV="1">
            <a:off x="4932040" y="3291830"/>
            <a:ext cx="792088" cy="132111"/>
          </a:xfrm>
          <a:prstGeom prst="straightConnector1">
            <a:avLst/>
          </a:prstGeom>
          <a:noFill/>
          <a:ln w="25400" cap="flat" cmpd="sng" algn="ctr">
            <a:solidFill>
              <a:srgbClr val="E12D2D">
                <a:shade val="95000"/>
                <a:satMod val="105000"/>
              </a:srgbClr>
            </a:solidFill>
            <a:prstDash val="solid"/>
            <a:tailEnd type="arrow"/>
          </a:ln>
          <a:effectLst/>
        </p:spPr>
      </p:cxnSp>
      <p:cxnSp>
        <p:nvCxnSpPr>
          <p:cNvPr id="10" name="Gerade Verbindung mit Pfeil 9"/>
          <p:cNvCxnSpPr/>
          <p:nvPr/>
        </p:nvCxnSpPr>
        <p:spPr>
          <a:xfrm flipH="1">
            <a:off x="4932040" y="3701431"/>
            <a:ext cx="792088" cy="360040"/>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1204335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Accessing results with use of a future</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fontScale="92500"/>
          </a:bodyPr>
          <a:lstStyle/>
          <a:p>
            <a:r>
              <a:rPr lang="de-DE" dirty="0" err="1"/>
              <a:t>Running</a:t>
            </a:r>
            <a:r>
              <a:rPr lang="de-DE" dirty="0"/>
              <a:t> multiple </a:t>
            </a:r>
            <a:r>
              <a:rPr lang="de-DE" dirty="0" err="1"/>
              <a:t>threads</a:t>
            </a:r>
            <a:r>
              <a:rPr lang="de-DE" dirty="0"/>
              <a:t> – </a:t>
            </a:r>
            <a:r>
              <a:rPr lang="de-DE" dirty="0" err="1"/>
              <a:t>promise</a:t>
            </a:r>
            <a:r>
              <a:rPr lang="de-DE" dirty="0"/>
              <a:t> / </a:t>
            </a:r>
            <a:r>
              <a:rPr lang="de-DE" dirty="0" err="1"/>
              <a:t>future</a:t>
            </a:r>
            <a:endParaRPr lang="de-DE" dirty="0"/>
          </a:p>
        </p:txBody>
      </p:sp>
      <p:sp>
        <p:nvSpPr>
          <p:cNvPr id="7" name="Rechteck 6"/>
          <p:cNvSpPr/>
          <p:nvPr/>
        </p:nvSpPr>
        <p:spPr>
          <a:xfrm>
            <a:off x="251520" y="699542"/>
            <a:ext cx="8352928" cy="3970318"/>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typedef</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promise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MyPromise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typedef</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future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MyFuture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try</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Start thread and provide a promise</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MyPromise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myPromise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::thread t(DoSomething, </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::ref(</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myPromise</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17);</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t.detach</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Get future to access results</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MyFuture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myFuture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1" i="0" u="none" strike="noStrike" kern="0" cap="none" spc="0" normalizeH="0" baseline="0" noProof="0" dirty="0" err="1" smtClean="0">
                <a:ln>
                  <a:noFill/>
                </a:ln>
                <a:solidFill>
                  <a:srgbClr val="000000"/>
                </a:solidFill>
                <a:effectLst/>
                <a:highlight>
                  <a:srgbClr val="FFFFFF"/>
                </a:highlight>
                <a:uLnTx/>
                <a:uFillTx/>
                <a:latin typeface="Consolas"/>
              </a:rPr>
              <a:t>myPromise.get_future</a:t>
            </a:r>
            <a:r>
              <a:rPr kumimoji="0" lang="de-DE" sz="1400" b="1"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Finally wait until thread has provided result</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1"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de-DE" sz="1400" b="1"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1" i="0" u="none" strike="noStrike" kern="0" cap="none" spc="0" normalizeH="0" baseline="0" noProof="0" dirty="0" err="1" smtClean="0">
                <a:ln>
                  <a:noFill/>
                </a:ln>
                <a:solidFill>
                  <a:srgbClr val="000000"/>
                </a:solidFill>
                <a:effectLst/>
                <a:highlight>
                  <a:srgbClr val="FFFFFF"/>
                </a:highlight>
                <a:uLnTx/>
                <a:uFillTx/>
                <a:latin typeface="Consolas"/>
              </a:rPr>
              <a:t>result</a:t>
            </a:r>
            <a:r>
              <a:rPr kumimoji="0" lang="de-DE" sz="1400" b="1"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1" i="0" u="none" strike="noStrike" kern="0" cap="none" spc="0" normalizeH="0" baseline="0" noProof="0" dirty="0" err="1" smtClean="0">
                <a:ln>
                  <a:noFill/>
                </a:ln>
                <a:solidFill>
                  <a:srgbClr val="000000"/>
                </a:solidFill>
                <a:effectLst/>
                <a:highlight>
                  <a:srgbClr val="FFFFFF"/>
                </a:highlight>
                <a:uLnTx/>
                <a:uFillTx/>
                <a:latin typeface="Consolas"/>
              </a:rPr>
              <a:t>myFuture.get</a:t>
            </a:r>
            <a:r>
              <a:rPr kumimoji="0" lang="de-DE" sz="1400" b="1"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catch</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::exception </a:t>
            </a:r>
            <a:r>
              <a:rPr kumimoji="0" lang="en-US" sz="1400" b="0" i="0" u="none" strike="noStrike" kern="0" cap="none" spc="0" normalizeH="0" baseline="0" noProof="0" dirty="0" err="1" smtClean="0">
                <a:ln>
                  <a:noFill/>
                </a:ln>
                <a:solidFill>
                  <a:srgbClr val="0000FF"/>
                </a:solidFill>
                <a:effectLst/>
                <a:highlight>
                  <a:srgbClr val="FFFFFF"/>
                </a:highlight>
                <a:uLnTx/>
                <a:uFillTx/>
                <a:latin typeface="Consolas"/>
              </a:rPr>
              <a:t>const</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&amp; e)</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6012160" y="3295997"/>
            <a:ext cx="2448272" cy="1224136"/>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an exception stored within the promise may be </a:t>
            </a:r>
            <a:r>
              <a:rPr kumimoji="0" lang="en-US" sz="1600" b="0" i="0" u="none" strike="noStrike" kern="0" cap="none" spc="0" normalizeH="0" baseline="0" noProof="0" dirty="0" err="1" smtClean="0">
                <a:ln>
                  <a:noFill/>
                </a:ln>
                <a:solidFill>
                  <a:prstClr val="black"/>
                </a:solidFill>
                <a:effectLst/>
                <a:uLnTx/>
                <a:uFillTx/>
                <a:latin typeface="Arial"/>
                <a:ea typeface="+mn-ea"/>
                <a:cs typeface="Courier New" panose="02070309020205020404" pitchFamily="49" charset="0"/>
              </a:rPr>
              <a:t>rethrown</a:t>
            </a: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 here!</a:t>
            </a:r>
          </a:p>
        </p:txBody>
      </p:sp>
      <p:cxnSp>
        <p:nvCxnSpPr>
          <p:cNvPr id="9" name="Gerade Verbindung mit Pfeil 8"/>
          <p:cNvCxnSpPr/>
          <p:nvPr/>
        </p:nvCxnSpPr>
        <p:spPr>
          <a:xfrm flipH="1" flipV="1">
            <a:off x="4572000" y="3723878"/>
            <a:ext cx="1224136" cy="216024"/>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48432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Behind the scenes: the shared state</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fontScale="92500"/>
          </a:bodyPr>
          <a:lstStyle/>
          <a:p>
            <a:r>
              <a:rPr lang="de-DE" dirty="0" err="1"/>
              <a:t>Running</a:t>
            </a:r>
            <a:r>
              <a:rPr lang="de-DE" dirty="0"/>
              <a:t> multiple </a:t>
            </a:r>
            <a:r>
              <a:rPr lang="de-DE" dirty="0" err="1"/>
              <a:t>threads</a:t>
            </a:r>
            <a:r>
              <a:rPr lang="de-DE" dirty="0"/>
              <a:t> – </a:t>
            </a:r>
            <a:r>
              <a:rPr lang="de-DE" dirty="0" err="1"/>
              <a:t>promise</a:t>
            </a:r>
            <a:r>
              <a:rPr lang="de-DE" dirty="0"/>
              <a:t> / </a:t>
            </a:r>
            <a:r>
              <a:rPr lang="de-DE" dirty="0" err="1"/>
              <a:t>future</a:t>
            </a:r>
            <a:endParaRPr lang="de-DE" dirty="0"/>
          </a:p>
          <a:p>
            <a:endParaRPr lang="de-DE"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592857"/>
            <a:ext cx="5400600" cy="4237069"/>
          </a:xfrm>
          <a:prstGeom prst="rect">
            <a:avLst/>
          </a:prstGeom>
        </p:spPr>
      </p:pic>
      <p:sp>
        <p:nvSpPr>
          <p:cNvPr id="7" name="Textfeld 6"/>
          <p:cNvSpPr txBox="1"/>
          <p:nvPr/>
        </p:nvSpPr>
        <p:spPr>
          <a:xfrm>
            <a:off x="287524" y="3219822"/>
            <a:ext cx="4680520" cy="1323439"/>
          </a:xfrm>
          <a:prstGeom prst="rect">
            <a:avLst/>
          </a:prstGeom>
          <a:noFill/>
        </p:spPr>
        <p:txBody>
          <a:bodyPr wrap="square" rtlCol="0">
            <a:spAutoFit/>
          </a:bodyPr>
          <a:lstStyle/>
          <a:p>
            <a:r>
              <a:rPr lang="en-US" sz="1600" dirty="0" smtClean="0">
                <a:solidFill>
                  <a:prstClr val="black"/>
                </a:solidFill>
                <a:latin typeface="Arial"/>
              </a:rPr>
              <a:t>The result </a:t>
            </a:r>
            <a:r>
              <a:rPr lang="en-US" sz="1600" dirty="0">
                <a:solidFill>
                  <a:prstClr val="black"/>
                </a:solidFill>
                <a:latin typeface="Arial"/>
              </a:rPr>
              <a:t>or the exception is </a:t>
            </a:r>
            <a:r>
              <a:rPr lang="en-US" sz="1600" dirty="0" smtClean="0">
                <a:solidFill>
                  <a:prstClr val="black"/>
                </a:solidFill>
                <a:latin typeface="Arial"/>
              </a:rPr>
              <a:t>stored</a:t>
            </a:r>
            <a:br>
              <a:rPr lang="en-US" sz="1600" dirty="0" smtClean="0">
                <a:solidFill>
                  <a:prstClr val="black"/>
                </a:solidFill>
                <a:latin typeface="Arial"/>
              </a:rPr>
            </a:br>
            <a:r>
              <a:rPr lang="en-US" sz="1600" dirty="0" smtClean="0">
                <a:solidFill>
                  <a:prstClr val="black"/>
                </a:solidFill>
                <a:latin typeface="Arial"/>
              </a:rPr>
              <a:t>within </a:t>
            </a:r>
            <a:r>
              <a:rPr lang="en-US" sz="1600" dirty="0">
                <a:solidFill>
                  <a:prstClr val="black"/>
                </a:solidFill>
                <a:latin typeface="Arial"/>
              </a:rPr>
              <a:t>the shared </a:t>
            </a:r>
            <a:r>
              <a:rPr lang="en-US" sz="1600" dirty="0" smtClean="0">
                <a:solidFill>
                  <a:prstClr val="black"/>
                </a:solidFill>
                <a:latin typeface="Arial"/>
              </a:rPr>
              <a:t>state</a:t>
            </a:r>
          </a:p>
          <a:p>
            <a:r>
              <a:rPr lang="en-US" sz="1600" dirty="0" smtClean="0">
                <a:solidFill>
                  <a:prstClr val="black"/>
                </a:solidFill>
                <a:latin typeface="Arial"/>
                <a:sym typeface="Wingdings" panose="05000000000000000000" pitchFamily="2" charset="2"/>
              </a:rPr>
              <a:t> </a:t>
            </a:r>
            <a:r>
              <a:rPr lang="en-US" sz="1600" dirty="0" smtClean="0">
                <a:solidFill>
                  <a:prstClr val="black"/>
                </a:solidFill>
                <a:latin typeface="Arial"/>
              </a:rPr>
              <a:t>it </a:t>
            </a:r>
            <a:r>
              <a:rPr lang="en-US" sz="1600" dirty="0">
                <a:solidFill>
                  <a:prstClr val="black"/>
                </a:solidFill>
                <a:latin typeface="Arial"/>
              </a:rPr>
              <a:t>becomes </a:t>
            </a:r>
            <a:r>
              <a:rPr lang="en-US" sz="1600" b="1" dirty="0" smtClean="0">
                <a:solidFill>
                  <a:prstClr val="black"/>
                </a:solidFill>
                <a:latin typeface="Arial"/>
              </a:rPr>
              <a:t>ready</a:t>
            </a:r>
          </a:p>
          <a:p>
            <a:r>
              <a:rPr lang="en-US" sz="1600" b="1" dirty="0" smtClean="0">
                <a:solidFill>
                  <a:prstClr val="black"/>
                </a:solidFill>
                <a:latin typeface="Arial"/>
                <a:sym typeface="Wingdings" panose="05000000000000000000" pitchFamily="2" charset="2"/>
              </a:rPr>
              <a:t> </a:t>
            </a:r>
            <a:r>
              <a:rPr lang="de-DE" sz="1600" dirty="0" err="1" smtClean="0">
                <a:solidFill>
                  <a:prstClr val="black"/>
                </a:solidFill>
                <a:latin typeface="Arial"/>
              </a:rPr>
              <a:t>myFuture.get</a:t>
            </a:r>
            <a:r>
              <a:rPr lang="de-DE" sz="1600" dirty="0">
                <a:solidFill>
                  <a:prstClr val="black"/>
                </a:solidFill>
                <a:latin typeface="Arial"/>
              </a:rPr>
              <a:t>() will </a:t>
            </a:r>
            <a:r>
              <a:rPr lang="de-DE" sz="1600" dirty="0" err="1">
                <a:solidFill>
                  <a:prstClr val="black"/>
                </a:solidFill>
                <a:latin typeface="Arial"/>
              </a:rPr>
              <a:t>return</a:t>
            </a:r>
            <a:endParaRPr lang="en-US" sz="1600" b="1" dirty="0" smtClean="0">
              <a:solidFill>
                <a:prstClr val="black"/>
              </a:solidFill>
              <a:latin typeface="Arial"/>
            </a:endParaRPr>
          </a:p>
          <a:p>
            <a:pPr marL="285750" indent="-285750">
              <a:buFont typeface="Arial" panose="020B0604020202020204" pitchFamily="34" charset="0"/>
              <a:buChar char="•"/>
            </a:pPr>
            <a:endParaRPr lang="de-DE" sz="1600" dirty="0">
              <a:solidFill>
                <a:prstClr val="black"/>
              </a:solidFill>
              <a:latin typeface="Arial"/>
            </a:endParaRPr>
          </a:p>
        </p:txBody>
      </p:sp>
      <p:cxnSp>
        <p:nvCxnSpPr>
          <p:cNvPr id="8" name="Gerade Verbindung mit Pfeil 7"/>
          <p:cNvCxnSpPr/>
          <p:nvPr/>
        </p:nvCxnSpPr>
        <p:spPr>
          <a:xfrm flipV="1">
            <a:off x="2627784" y="2710207"/>
            <a:ext cx="432048" cy="360040"/>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1688992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Simplest</a:t>
            </a:r>
            <a:r>
              <a:rPr lang="de-DE" dirty="0"/>
              <a:t> </a:t>
            </a:r>
            <a:r>
              <a:rPr lang="de-DE" dirty="0" err="1"/>
              <a:t>way</a:t>
            </a:r>
            <a:r>
              <a:rPr lang="de-DE" dirty="0"/>
              <a:t> </a:t>
            </a:r>
            <a:r>
              <a:rPr lang="de-DE" dirty="0" err="1"/>
              <a:t>of</a:t>
            </a:r>
            <a:r>
              <a:rPr lang="de-DE" dirty="0"/>
              <a:t> </a:t>
            </a:r>
            <a:r>
              <a:rPr lang="de-DE" dirty="0" err="1"/>
              <a:t>asynchronous</a:t>
            </a:r>
            <a:r>
              <a:rPr lang="de-DE" dirty="0"/>
              <a:t> </a:t>
            </a:r>
            <a:r>
              <a:rPr lang="de-DE" dirty="0" err="1"/>
              <a:t>execution</a:t>
            </a:r>
            <a:r>
              <a:rPr lang="de-DE" dirty="0"/>
              <a:t>: </a:t>
            </a:r>
            <a:r>
              <a:rPr lang="de-DE" dirty="0" err="1"/>
              <a:t>async</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fontScale="92500"/>
          </a:bodyPr>
          <a:lstStyle/>
          <a:p>
            <a:r>
              <a:rPr lang="de-DE" dirty="0" err="1"/>
              <a:t>Running</a:t>
            </a:r>
            <a:r>
              <a:rPr lang="de-DE" dirty="0"/>
              <a:t> multiple </a:t>
            </a:r>
            <a:r>
              <a:rPr lang="de-DE" dirty="0" err="1" smtClean="0"/>
              <a:t>threads</a:t>
            </a:r>
            <a:r>
              <a:rPr lang="de-DE" dirty="0" smtClean="0"/>
              <a:t/>
            </a:r>
            <a:br>
              <a:rPr lang="de-DE" dirty="0" smtClean="0"/>
            </a:br>
            <a:r>
              <a:rPr lang="de-DE" dirty="0" smtClean="0"/>
              <a:t> </a:t>
            </a:r>
            <a:r>
              <a:rPr lang="de-DE" dirty="0"/>
              <a:t>– </a:t>
            </a:r>
            <a:r>
              <a:rPr lang="de-DE" dirty="0" err="1"/>
              <a:t>async</a:t>
            </a:r>
            <a:endParaRPr lang="de-DE" dirty="0"/>
          </a:p>
          <a:p>
            <a:endParaRPr lang="de-DE" dirty="0"/>
          </a:p>
        </p:txBody>
      </p:sp>
      <p:sp>
        <p:nvSpPr>
          <p:cNvPr id="6" name="Textplatzhalter 5"/>
          <p:cNvSpPr txBox="1">
            <a:spLocks/>
          </p:cNvSpPr>
          <p:nvPr/>
        </p:nvSpPr>
        <p:spPr>
          <a:xfrm>
            <a:off x="251520" y="627534"/>
            <a:ext cx="8503672" cy="50405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ct val="20000"/>
              </a:spcBef>
              <a:spcAft>
                <a:spcPts val="800"/>
              </a:spcAft>
            </a:pPr>
            <a:r>
              <a:rPr lang="en-US" sz="1600" dirty="0" err="1" smtClean="0">
                <a:solidFill>
                  <a:srgbClr val="000000"/>
                </a:solidFill>
                <a:latin typeface="Roboto"/>
              </a:rPr>
              <a:t>std</a:t>
            </a:r>
            <a:r>
              <a:rPr lang="en-US" sz="1600" dirty="0" smtClean="0">
                <a:solidFill>
                  <a:srgbClr val="000000"/>
                </a:solidFill>
                <a:latin typeface="Roboto"/>
              </a:rPr>
              <a:t>::</a:t>
            </a:r>
            <a:r>
              <a:rPr lang="en-US" sz="1600" dirty="0" err="1" smtClean="0">
                <a:solidFill>
                  <a:srgbClr val="000000"/>
                </a:solidFill>
                <a:latin typeface="Roboto"/>
              </a:rPr>
              <a:t>async</a:t>
            </a:r>
            <a:r>
              <a:rPr lang="en-US" sz="1600" dirty="0" smtClean="0">
                <a:solidFill>
                  <a:srgbClr val="000000"/>
                </a:solidFill>
                <a:latin typeface="Roboto"/>
              </a:rPr>
              <a:t> executes </a:t>
            </a:r>
            <a:r>
              <a:rPr lang="en-US" sz="1600" b="0" dirty="0" smtClean="0">
                <a:solidFill>
                  <a:srgbClr val="000000"/>
                </a:solidFill>
                <a:latin typeface="Roboto"/>
              </a:rPr>
              <a:t>some piece of code in the background, </a:t>
            </a:r>
            <a:r>
              <a:rPr lang="en-US" sz="1600" dirty="0" smtClean="0">
                <a:solidFill>
                  <a:srgbClr val="000000"/>
                </a:solidFill>
                <a:latin typeface="Roboto"/>
              </a:rPr>
              <a:t>possibly within a separate thread</a:t>
            </a:r>
            <a:r>
              <a:rPr lang="en-US" sz="1600" b="0" dirty="0" smtClean="0">
                <a:solidFill>
                  <a:srgbClr val="000000"/>
                </a:solidFill>
                <a:latin typeface="Roboto"/>
              </a:rPr>
              <a:t>. Access to results (and waiting for thread execution) is possible via </a:t>
            </a:r>
            <a:r>
              <a:rPr lang="en-US" sz="1600" b="0" dirty="0" err="1" smtClean="0">
                <a:solidFill>
                  <a:srgbClr val="000000"/>
                </a:solidFill>
                <a:latin typeface="Roboto"/>
              </a:rPr>
              <a:t>std</a:t>
            </a:r>
            <a:r>
              <a:rPr lang="en-US" sz="1600" b="0" dirty="0" smtClean="0">
                <a:solidFill>
                  <a:srgbClr val="000000"/>
                </a:solidFill>
                <a:latin typeface="Roboto"/>
              </a:rPr>
              <a:t>::future:</a:t>
            </a:r>
            <a:endParaRPr lang="en-US" sz="1600" b="0" dirty="0" smtClean="0">
              <a:solidFill>
                <a:srgbClr val="000000"/>
              </a:solidFill>
              <a:latin typeface="Roboto"/>
            </a:endParaRPr>
          </a:p>
        </p:txBody>
      </p:sp>
      <p:sp>
        <p:nvSpPr>
          <p:cNvPr id="7" name="Rechteck 6"/>
          <p:cNvSpPr/>
          <p:nvPr/>
        </p:nvSpPr>
        <p:spPr>
          <a:xfrm>
            <a:off x="258246" y="1203598"/>
            <a:ext cx="8406643" cy="2631490"/>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808080"/>
                </a:solidFill>
                <a:effectLst/>
                <a:highlight>
                  <a:srgbClr val="FFFFFF"/>
                </a:highlight>
                <a:uLnTx/>
                <a:uFillTx/>
                <a:latin typeface="Consolas"/>
              </a:rPr>
              <a:t>#</a:t>
            </a:r>
            <a:r>
              <a:rPr kumimoji="0" lang="de-DE" sz="1500" b="0" i="0" u="none" strike="noStrike" kern="0" cap="none" spc="0" normalizeH="0" baseline="0" noProof="0" dirty="0" err="1" smtClean="0">
                <a:ln>
                  <a:noFill/>
                </a:ln>
                <a:solidFill>
                  <a:srgbClr val="808080"/>
                </a:solidFill>
                <a:effectLst/>
                <a:highlight>
                  <a:srgbClr val="FFFFFF"/>
                </a:highlight>
                <a:uLnTx/>
                <a:uFillTx/>
                <a:latin typeface="Consolas"/>
              </a:rPr>
              <a:t>include</a:t>
            </a:r>
            <a:r>
              <a:rPr kumimoji="0" lang="de-DE" sz="1500" b="0" i="0" u="none" strike="noStrike" kern="0" cap="none" spc="0" normalizeH="0" baseline="0" noProof="0" dirty="0" smtClean="0">
                <a:ln>
                  <a:noFill/>
                </a:ln>
                <a:solidFill>
                  <a:srgbClr val="A31515"/>
                </a:solidFill>
                <a:effectLst/>
                <a:highlight>
                  <a:srgbClr val="FFFFFF"/>
                </a:highlight>
                <a:uLnTx/>
                <a:uFillTx/>
                <a:latin typeface="Consolas"/>
              </a:rPr>
              <a:t>&lt;</a:t>
            </a:r>
            <a:r>
              <a:rPr kumimoji="0" lang="de-DE" sz="1500" b="0" i="0" u="none" strike="noStrike" kern="0" cap="none" spc="0" normalizeH="0" baseline="0" noProof="0" dirty="0" err="1" smtClean="0">
                <a:ln>
                  <a:noFill/>
                </a:ln>
                <a:solidFill>
                  <a:srgbClr val="A31515"/>
                </a:solidFill>
                <a:effectLst/>
                <a:highlight>
                  <a:srgbClr val="FFFFFF"/>
                </a:highlight>
                <a:uLnTx/>
                <a:uFillTx/>
                <a:latin typeface="Consolas"/>
              </a:rPr>
              <a:t>future</a:t>
            </a:r>
            <a:r>
              <a:rPr kumimoji="0" lang="de-DE" sz="1500" b="0" i="0" u="none" strike="noStrike" kern="0" cap="none" spc="0" normalizeH="0" baseline="0" noProof="0" dirty="0" smtClean="0">
                <a:ln>
                  <a:noFill/>
                </a:ln>
                <a:solidFill>
                  <a:srgbClr val="A31515"/>
                </a:solidFill>
                <a:effectLst/>
                <a:highlight>
                  <a:srgbClr val="FFFFFF"/>
                </a:highlight>
                <a:uLnTx/>
                <a:uFillTx/>
                <a:latin typeface="Consolas"/>
              </a:rPr>
              <a:t>&gt;</a:t>
            </a:r>
            <a:endParaRPr kumimoji="0" lang="de-DE"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500" b="0" i="0" u="none" strike="noStrike" kern="0" cap="none" spc="0" normalizeH="0" baseline="0" noProof="0" dirty="0" smtClean="0">
                <a:ln>
                  <a:noFill/>
                </a:ln>
                <a:solidFill>
                  <a:srgbClr val="008000"/>
                </a:solidFill>
                <a:effectLst/>
                <a:highlight>
                  <a:srgbClr val="FFFFFF"/>
                </a:highlight>
                <a:uLnTx/>
                <a:uFillTx/>
                <a:latin typeface="Consolas"/>
              </a:rPr>
              <a:t>// Start 2 calculations in parallel</a:t>
            </a:r>
            <a:endParaRPr kumimoji="0" lang="en-US"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5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::future&lt;</a:t>
            </a:r>
            <a:r>
              <a:rPr kumimoji="0" lang="en-US" sz="1500" b="0"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&gt; calc1 = </a:t>
            </a:r>
            <a:r>
              <a:rPr kumimoji="0" lang="en-US" sz="15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500" b="1" i="0" u="none" strike="noStrike" kern="0" cap="none" spc="0" normalizeH="0" baseline="0" noProof="0" dirty="0" err="1" smtClean="0">
                <a:ln>
                  <a:noFill/>
                </a:ln>
                <a:solidFill>
                  <a:srgbClr val="000000"/>
                </a:solidFill>
                <a:effectLst/>
                <a:highlight>
                  <a:srgbClr val="FFFFFF"/>
                </a:highlight>
                <a:uLnTx/>
                <a:uFillTx/>
                <a:latin typeface="Consolas"/>
              </a:rPr>
              <a:t>async</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(&amp;</a:t>
            </a:r>
            <a:r>
              <a:rPr kumimoji="0" lang="en-US" sz="1500" b="0" i="0" u="none" strike="noStrike" kern="0" cap="none" spc="0" normalizeH="0" baseline="0" noProof="0" dirty="0" err="1" smtClean="0">
                <a:ln>
                  <a:noFill/>
                </a:ln>
                <a:solidFill>
                  <a:srgbClr val="000000"/>
                </a:solidFill>
                <a:effectLst/>
                <a:highlight>
                  <a:srgbClr val="FFFFFF"/>
                </a:highlight>
                <a:uLnTx/>
                <a:uFillTx/>
                <a:latin typeface="Consolas"/>
              </a:rPr>
              <a:t>CalculateSomething</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 17);</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5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::future&lt;</a:t>
            </a:r>
            <a:r>
              <a:rPr kumimoji="0" lang="en-US" sz="1500" b="0"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&gt; calc2 = </a:t>
            </a:r>
            <a:r>
              <a:rPr kumimoji="0" lang="en-US" sz="15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500" b="1" i="0" u="none" strike="noStrike" kern="0" cap="none" spc="0" normalizeH="0" baseline="0" noProof="0" dirty="0" err="1" smtClean="0">
                <a:ln>
                  <a:noFill/>
                </a:ln>
                <a:solidFill>
                  <a:srgbClr val="000000"/>
                </a:solidFill>
                <a:effectLst/>
                <a:highlight>
                  <a:srgbClr val="FFFFFF"/>
                </a:highlight>
                <a:uLnTx/>
                <a:uFillTx/>
                <a:latin typeface="Consolas"/>
              </a:rPr>
              <a:t>async</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(&amp;</a:t>
            </a:r>
            <a:r>
              <a:rPr kumimoji="0" lang="en-US" sz="1500" b="0" i="0" u="none" strike="noStrike" kern="0" cap="none" spc="0" normalizeH="0" baseline="0" noProof="0" dirty="0" err="1" smtClean="0">
                <a:ln>
                  <a:noFill/>
                </a:ln>
                <a:solidFill>
                  <a:srgbClr val="000000"/>
                </a:solidFill>
                <a:effectLst/>
                <a:highlight>
                  <a:srgbClr val="FFFFFF"/>
                </a:highlight>
                <a:uLnTx/>
                <a:uFillTx/>
                <a:latin typeface="Consolas"/>
              </a:rPr>
              <a:t>CalculateSomething</a:t>
            </a:r>
            <a:r>
              <a:rPr kumimoji="0" lang="en-US" sz="1500" b="0" i="0" u="none" strike="noStrike" kern="0" cap="none" spc="0" normalizeH="0" baseline="0" noProof="0" dirty="0" smtClean="0">
                <a:ln>
                  <a:noFill/>
                </a:ln>
                <a:solidFill>
                  <a:srgbClr val="000000"/>
                </a:solidFill>
                <a:effectLst/>
                <a:highlight>
                  <a:srgbClr val="FFFFFF"/>
                </a:highlight>
                <a:uLnTx/>
                <a:uFillTx/>
                <a:latin typeface="Consolas"/>
              </a:rPr>
              <a:t>, 42);</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Do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something</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else</a:t>
            </a:r>
            <a:endParaRPr kumimoji="0" lang="de-DE"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Wait</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for</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the</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results</a:t>
            </a:r>
            <a:endParaRPr kumimoji="0" lang="de-DE"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result1 = calc1.get();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SomeResult</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result2 = calc2.get();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251520" y="3939902"/>
            <a:ext cx="8352930" cy="830997"/>
          </a:xfrm>
          <a:prstGeom prst="rect">
            <a:avLst/>
          </a:prstGeom>
        </p:spPr>
        <p:txBody>
          <a:bodyPr wrap="square">
            <a:spAutoFit/>
          </a:bodyPr>
          <a:lstStyle/>
          <a:p>
            <a:pPr marL="285750" indent="-285750">
              <a:buFont typeface="Arial" panose="020B0604020202020204" pitchFamily="34" charset="0"/>
              <a:buChar char="•"/>
            </a:pPr>
            <a:r>
              <a:rPr lang="en-US" sz="1600" dirty="0" err="1">
                <a:solidFill>
                  <a:prstClr val="black"/>
                </a:solidFill>
                <a:latin typeface="Arial"/>
              </a:rPr>
              <a:t>std</a:t>
            </a:r>
            <a:r>
              <a:rPr lang="en-US" sz="1600" dirty="0">
                <a:solidFill>
                  <a:prstClr val="black"/>
                </a:solidFill>
                <a:latin typeface="Arial"/>
              </a:rPr>
              <a:t>::</a:t>
            </a:r>
            <a:r>
              <a:rPr lang="en-US" sz="1600" dirty="0" err="1">
                <a:solidFill>
                  <a:prstClr val="black"/>
                </a:solidFill>
                <a:latin typeface="Arial"/>
              </a:rPr>
              <a:t>async</a:t>
            </a:r>
            <a:r>
              <a:rPr lang="en-US" sz="1600" dirty="0">
                <a:solidFill>
                  <a:prstClr val="black"/>
                </a:solidFill>
                <a:latin typeface="Arial"/>
              </a:rPr>
              <a:t> </a:t>
            </a:r>
            <a:r>
              <a:rPr lang="en-US" sz="1600" b="1" dirty="0">
                <a:solidFill>
                  <a:prstClr val="black"/>
                </a:solidFill>
                <a:latin typeface="Arial"/>
              </a:rPr>
              <a:t>decides on its own </a:t>
            </a:r>
            <a:r>
              <a:rPr lang="en-US" sz="1600" dirty="0">
                <a:solidFill>
                  <a:prstClr val="black"/>
                </a:solidFill>
                <a:latin typeface="Arial"/>
              </a:rPr>
              <a:t>if really a separate thread is </a:t>
            </a:r>
            <a:r>
              <a:rPr lang="en-US" sz="1600" dirty="0" smtClean="0">
                <a:solidFill>
                  <a:prstClr val="black"/>
                </a:solidFill>
                <a:latin typeface="Arial"/>
              </a:rPr>
              <a:t>started</a:t>
            </a:r>
          </a:p>
          <a:p>
            <a:pPr marL="285750" indent="-285750">
              <a:buFont typeface="Arial" panose="020B0604020202020204" pitchFamily="34" charset="0"/>
              <a:buChar char="•"/>
            </a:pPr>
            <a:r>
              <a:rPr lang="en-US" sz="1600" dirty="0" smtClean="0">
                <a:solidFill>
                  <a:prstClr val="black"/>
                </a:solidFill>
                <a:latin typeface="Arial"/>
              </a:rPr>
              <a:t>decision </a:t>
            </a:r>
            <a:r>
              <a:rPr lang="en-US" sz="1600" dirty="0">
                <a:solidFill>
                  <a:prstClr val="black"/>
                </a:solidFill>
                <a:latin typeface="Arial"/>
              </a:rPr>
              <a:t>may depend on the number of available processors and the number of already existing threads.</a:t>
            </a:r>
          </a:p>
        </p:txBody>
      </p:sp>
    </p:spTree>
    <p:extLst>
      <p:ext uri="{BB962C8B-B14F-4D97-AF65-F5344CB8AC3E}">
        <p14:creationId xmlns:p14="http://schemas.microsoft.com/office/powerpoint/2010/main" val="3070845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Simplest</a:t>
            </a:r>
            <a:r>
              <a:rPr lang="de-DE" dirty="0"/>
              <a:t> </a:t>
            </a:r>
            <a:r>
              <a:rPr lang="de-DE" dirty="0" err="1"/>
              <a:t>way</a:t>
            </a:r>
            <a:r>
              <a:rPr lang="de-DE" dirty="0"/>
              <a:t> </a:t>
            </a:r>
            <a:r>
              <a:rPr lang="de-DE" dirty="0" err="1"/>
              <a:t>of</a:t>
            </a:r>
            <a:r>
              <a:rPr lang="de-DE" dirty="0"/>
              <a:t> </a:t>
            </a:r>
            <a:r>
              <a:rPr lang="de-DE" dirty="0" err="1"/>
              <a:t>asynchronous</a:t>
            </a:r>
            <a:r>
              <a:rPr lang="de-DE" dirty="0"/>
              <a:t> </a:t>
            </a:r>
            <a:r>
              <a:rPr lang="de-DE" dirty="0" err="1"/>
              <a:t>execution</a:t>
            </a:r>
            <a:r>
              <a:rPr lang="de-DE" dirty="0"/>
              <a:t>: </a:t>
            </a:r>
            <a:r>
              <a:rPr lang="de-DE" dirty="0" err="1"/>
              <a:t>async</a:t>
            </a:r>
            <a:r>
              <a:rPr lang="de-DE" dirty="0"/>
              <a:t> II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fontScale="92500"/>
          </a:bodyPr>
          <a:lstStyle/>
          <a:p>
            <a:r>
              <a:rPr lang="de-DE" dirty="0" err="1"/>
              <a:t>Running</a:t>
            </a:r>
            <a:r>
              <a:rPr lang="de-DE" dirty="0"/>
              <a:t> multiple </a:t>
            </a:r>
            <a:r>
              <a:rPr lang="de-DE" dirty="0" err="1" smtClean="0"/>
              <a:t>threads</a:t>
            </a:r>
            <a:r>
              <a:rPr lang="de-DE" dirty="0" smtClean="0"/>
              <a:t/>
            </a:r>
            <a:br>
              <a:rPr lang="de-DE" dirty="0" smtClean="0"/>
            </a:br>
            <a:r>
              <a:rPr lang="de-DE" dirty="0" smtClean="0"/>
              <a:t> </a:t>
            </a:r>
            <a:r>
              <a:rPr lang="de-DE" dirty="0"/>
              <a:t>– </a:t>
            </a:r>
            <a:r>
              <a:rPr lang="de-DE" dirty="0" err="1"/>
              <a:t>async</a:t>
            </a:r>
            <a:endParaRPr lang="de-DE" dirty="0"/>
          </a:p>
          <a:p>
            <a:endParaRPr lang="de-DE" dirty="0"/>
          </a:p>
        </p:txBody>
      </p:sp>
      <p:sp>
        <p:nvSpPr>
          <p:cNvPr id="6" name="Textplatzhalter 5"/>
          <p:cNvSpPr txBox="1">
            <a:spLocks/>
          </p:cNvSpPr>
          <p:nvPr/>
        </p:nvSpPr>
        <p:spPr>
          <a:xfrm>
            <a:off x="267242" y="650446"/>
            <a:ext cx="8503672" cy="458233"/>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Attention: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Unwanted</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sequential</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execution</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a:t>
            </a:r>
            <a:b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t>Do not forget to use the future instance to request the result. Otherwise the call of </a:t>
            </a:r>
            <a:r>
              <a:rPr kumimoji="0" lang="en-US" sz="1600" b="0" i="0" u="none" strike="noStrike" kern="1200" cap="none" spc="0" normalizeH="0" baseline="0" noProof="0" dirty="0" err="1" smtClean="0">
                <a:ln>
                  <a:noFill/>
                </a:ln>
                <a:solidFill>
                  <a:srgbClr val="000000"/>
                </a:solidFill>
                <a:effectLst/>
                <a:uLnTx/>
                <a:uFillTx/>
                <a:latin typeface="Roboto"/>
                <a:ea typeface="+mn-ea"/>
                <a:cs typeface="Arial" pitchFamily="34" charset="0"/>
              </a:rPr>
              <a:t>std</a:t>
            </a: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t>::</a:t>
            </a:r>
            <a:r>
              <a:rPr kumimoji="0" lang="en-US" sz="1600" b="0" i="0" u="none" strike="noStrike" kern="1200" cap="none" spc="0" normalizeH="0" baseline="0" noProof="0" dirty="0" err="1" smtClean="0">
                <a:ln>
                  <a:noFill/>
                </a:ln>
                <a:solidFill>
                  <a:srgbClr val="000000"/>
                </a:solidFill>
                <a:effectLst/>
                <a:uLnTx/>
                <a:uFillTx/>
                <a:latin typeface="Roboto"/>
                <a:ea typeface="+mn-ea"/>
                <a:cs typeface="Arial" pitchFamily="34" charset="0"/>
              </a:rPr>
              <a:t>async</a:t>
            </a: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t> will return a temporary future object which is </a:t>
            </a:r>
            <a:r>
              <a:rPr kumimoji="0" lang="en-US" sz="1600" b="0" i="0" u="none" strike="noStrike" kern="1200" cap="none" spc="0" normalizeH="0" baseline="0" noProof="0" dirty="0" err="1" smtClean="0">
                <a:ln>
                  <a:noFill/>
                </a:ln>
                <a:solidFill>
                  <a:srgbClr val="000000"/>
                </a:solidFill>
                <a:effectLst/>
                <a:uLnTx/>
                <a:uFillTx/>
                <a:latin typeface="Roboto"/>
                <a:ea typeface="+mn-ea"/>
                <a:cs typeface="Arial" pitchFamily="34" charset="0"/>
              </a:rPr>
              <a:t>immediatelly</a:t>
            </a: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t> destroyed. Within destructor the future will wait for the termination of the asynchronous calculation. As a consequence the following actions are executed one after the other:</a:t>
            </a: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t/>
            </a:r>
            <a:b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br>
            <a:endPar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endParaRP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t/>
            </a:r>
            <a:b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b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rPr>
              <a:t>More info: </a:t>
            </a: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hlinkClick r:id="rId2"/>
              </a:rPr>
              <a:t>Herb Sutter: </a:t>
            </a:r>
            <a:r>
              <a:rPr kumimoji="0" lang="en-US" sz="1600" b="0" i="0" u="none" strike="noStrike" kern="1200" cap="none" spc="0" normalizeH="0" baseline="0" noProof="0" dirty="0" err="1" smtClean="0">
                <a:ln>
                  <a:noFill/>
                </a:ln>
                <a:solidFill>
                  <a:srgbClr val="000000"/>
                </a:solidFill>
                <a:effectLst/>
                <a:uLnTx/>
                <a:uFillTx/>
                <a:latin typeface="Roboto"/>
                <a:ea typeface="+mn-ea"/>
                <a:cs typeface="Arial" pitchFamily="34" charset="0"/>
                <a:hlinkClick r:id="rId2"/>
              </a:rPr>
              <a:t>async</a:t>
            </a:r>
            <a:r>
              <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hlinkClick r:id="rId2"/>
              </a:rPr>
              <a:t>, ~future, and ~thread</a:t>
            </a:r>
            <a:endPar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endParaRP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endParaRPr kumimoji="0" lang="en-US" sz="1600" b="0" i="0" u="none" strike="noStrike" kern="1200" cap="none" spc="0" normalizeH="0" baseline="0" noProof="0" dirty="0" smtClean="0">
              <a:ln>
                <a:noFill/>
              </a:ln>
              <a:solidFill>
                <a:srgbClr val="000000"/>
              </a:solidFill>
              <a:effectLst/>
              <a:uLnTx/>
              <a:uFillTx/>
              <a:latin typeface="Roboto"/>
              <a:ea typeface="+mn-ea"/>
              <a:cs typeface="Arial" pitchFamily="34" charset="0"/>
            </a:endParaRPr>
          </a:p>
        </p:txBody>
      </p:sp>
      <p:sp>
        <p:nvSpPr>
          <p:cNvPr id="7" name="Rechteck 6"/>
          <p:cNvSpPr/>
          <p:nvPr/>
        </p:nvSpPr>
        <p:spPr>
          <a:xfrm>
            <a:off x="179512" y="3147814"/>
            <a:ext cx="8352930" cy="338554"/>
          </a:xfrm>
          <a:prstGeom prst="rect">
            <a:avLst/>
          </a:prstGeom>
        </p:spPr>
        <p:txBody>
          <a:bodyPr wrap="square">
            <a:spAutoFit/>
          </a:bodyPr>
          <a:lstStyle/>
          <a:p>
            <a:r>
              <a:rPr lang="en-US" sz="1600" b="1" dirty="0">
                <a:solidFill>
                  <a:srgbClr val="5A73B9"/>
                </a:solidFill>
                <a:latin typeface="Arial"/>
                <a:cs typeface="Arial" pitchFamily="34" charset="0"/>
              </a:rPr>
              <a:t>Explicit start policy as first constructor argument for </a:t>
            </a:r>
            <a:r>
              <a:rPr lang="en-US" sz="1600" b="1" dirty="0" err="1">
                <a:solidFill>
                  <a:srgbClr val="5A73B9"/>
                </a:solidFill>
                <a:latin typeface="Arial"/>
                <a:cs typeface="Arial" pitchFamily="34" charset="0"/>
              </a:rPr>
              <a:t>std</a:t>
            </a:r>
            <a:r>
              <a:rPr lang="en-US" sz="1600" b="1" dirty="0">
                <a:solidFill>
                  <a:srgbClr val="5A73B9"/>
                </a:solidFill>
                <a:latin typeface="Arial"/>
                <a:cs typeface="Arial" pitchFamily="34" charset="0"/>
              </a:rPr>
              <a:t>::</a:t>
            </a:r>
            <a:r>
              <a:rPr lang="en-US" sz="1600" b="1" dirty="0" err="1">
                <a:solidFill>
                  <a:srgbClr val="5A73B9"/>
                </a:solidFill>
                <a:latin typeface="Arial"/>
                <a:cs typeface="Arial" pitchFamily="34" charset="0"/>
              </a:rPr>
              <a:t>async</a:t>
            </a:r>
            <a:endParaRPr lang="en-US" sz="1600" b="1" dirty="0">
              <a:solidFill>
                <a:srgbClr val="5A73B9"/>
              </a:solidFill>
              <a:latin typeface="Arial"/>
              <a:cs typeface="Arial" pitchFamily="34" charset="0"/>
            </a:endParaRPr>
          </a:p>
        </p:txBody>
      </p:sp>
      <p:sp>
        <p:nvSpPr>
          <p:cNvPr id="8" name="Rechteck 7"/>
          <p:cNvSpPr/>
          <p:nvPr/>
        </p:nvSpPr>
        <p:spPr>
          <a:xfrm>
            <a:off x="273968" y="1884769"/>
            <a:ext cx="4572000" cy="830997"/>
          </a:xfrm>
          <a:prstGeom prst="rect">
            <a:avLst/>
          </a:prstGeom>
          <a:ln>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Sequential</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execution</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a:t>
            </a: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async</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(&amp;</a:t>
            </a: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CalculateSomething</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 17);</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async</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(&amp;</a:t>
            </a: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CalculateSomething</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 42);</a:t>
            </a:r>
          </a:p>
        </p:txBody>
      </p:sp>
      <p:graphicFrame>
        <p:nvGraphicFramePr>
          <p:cNvPr id="9" name="Tabelle 8"/>
          <p:cNvGraphicFramePr>
            <a:graphicFrameLocks noGrp="1"/>
          </p:cNvGraphicFramePr>
          <p:nvPr>
            <p:extLst>
              <p:ext uri="{D42A27DB-BD31-4B8C-83A1-F6EECF244321}">
                <p14:modId xmlns:p14="http://schemas.microsoft.com/office/powerpoint/2010/main" val="2324912978"/>
              </p:ext>
            </p:extLst>
          </p:nvPr>
        </p:nvGraphicFramePr>
        <p:xfrm>
          <a:off x="251520" y="3507854"/>
          <a:ext cx="8280920" cy="1216025"/>
        </p:xfrm>
        <a:graphic>
          <a:graphicData uri="http://schemas.openxmlformats.org/drawingml/2006/table">
            <a:tbl>
              <a:tblPr firstRow="1" bandRow="1"/>
              <a:tblGrid>
                <a:gridCol w="2520280"/>
                <a:gridCol w="5760640"/>
              </a:tblGrid>
              <a:tr h="37084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de-DE" sz="1400" b="1" i="0" kern="1200" dirty="0" smtClean="0">
                          <a:solidFill>
                            <a:schemeClr val="lt1"/>
                          </a:solidFill>
                          <a:effectLst/>
                          <a:latin typeface="+mn-lt"/>
                          <a:ea typeface="+mn-ea"/>
                          <a:cs typeface="+mn-cs"/>
                        </a:rPr>
                        <a:t>Start </a:t>
                      </a:r>
                      <a:r>
                        <a:rPr lang="de-DE" sz="1400" b="1" i="0" kern="1200" dirty="0" err="1" smtClean="0">
                          <a:solidFill>
                            <a:schemeClr val="lt1"/>
                          </a:solidFill>
                          <a:effectLst/>
                          <a:latin typeface="+mn-lt"/>
                          <a:ea typeface="+mn-ea"/>
                          <a:cs typeface="+mn-cs"/>
                        </a:rPr>
                        <a:t>policy</a:t>
                      </a:r>
                      <a:endParaRPr lang="de-DE" sz="14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12D2D"/>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de-DE" sz="1400" b="1" i="0" kern="1200" dirty="0" smtClean="0">
                          <a:solidFill>
                            <a:schemeClr val="lt1"/>
                          </a:solidFill>
                          <a:effectLst/>
                          <a:latin typeface="+mn-lt"/>
                          <a:ea typeface="+mn-ea"/>
                          <a:cs typeface="+mn-cs"/>
                        </a:rPr>
                        <a:t>Description</a:t>
                      </a:r>
                      <a:endParaRPr lang="de-DE" sz="14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12D2D"/>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DE" sz="1400" b="1" i="0" kern="1200" dirty="0" err="1" smtClean="0">
                          <a:solidFill>
                            <a:schemeClr val="dk1"/>
                          </a:solidFill>
                          <a:effectLst/>
                          <a:latin typeface="+mn-lt"/>
                          <a:ea typeface="+mn-ea"/>
                          <a:cs typeface="+mn-cs"/>
                        </a:rPr>
                        <a:t>std</a:t>
                      </a:r>
                      <a:r>
                        <a:rPr lang="de-DE" sz="1400" b="1" i="0" kern="1200" dirty="0" smtClean="0">
                          <a:solidFill>
                            <a:schemeClr val="dk1"/>
                          </a:solidFill>
                          <a:effectLst/>
                          <a:latin typeface="+mn-lt"/>
                          <a:ea typeface="+mn-ea"/>
                          <a:cs typeface="+mn-cs"/>
                        </a:rPr>
                        <a:t>::</a:t>
                      </a:r>
                      <a:r>
                        <a:rPr lang="de-DE" sz="1400" b="1" i="0" kern="1200" dirty="0" err="1" smtClean="0">
                          <a:solidFill>
                            <a:schemeClr val="dk1"/>
                          </a:solidFill>
                          <a:effectLst/>
                          <a:latin typeface="+mn-lt"/>
                          <a:ea typeface="+mn-ea"/>
                          <a:cs typeface="+mn-cs"/>
                        </a:rPr>
                        <a:t>launch</a:t>
                      </a:r>
                      <a:r>
                        <a:rPr lang="de-DE" sz="1400" b="1" i="0" kern="1200" dirty="0" smtClean="0">
                          <a:solidFill>
                            <a:schemeClr val="dk1"/>
                          </a:solidFill>
                          <a:effectLst/>
                          <a:latin typeface="+mn-lt"/>
                          <a:ea typeface="+mn-ea"/>
                          <a:cs typeface="+mn-cs"/>
                        </a:rPr>
                        <a:t>::</a:t>
                      </a:r>
                      <a:r>
                        <a:rPr lang="de-DE" sz="1400" b="1" i="0" kern="1200" dirty="0" err="1" smtClean="0">
                          <a:solidFill>
                            <a:schemeClr val="dk1"/>
                          </a:solidFill>
                          <a:effectLst/>
                          <a:latin typeface="+mn-lt"/>
                          <a:ea typeface="+mn-ea"/>
                          <a:cs typeface="+mn-cs"/>
                        </a:rPr>
                        <a:t>async</a:t>
                      </a:r>
                      <a:endParaRPr lang="de-DE" sz="14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12D2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DE" sz="1400" b="0" i="0" kern="1200" dirty="0" err="1" smtClean="0">
                          <a:solidFill>
                            <a:schemeClr val="dk1"/>
                          </a:solidFill>
                          <a:effectLst/>
                          <a:latin typeface="+mn-lt"/>
                          <a:ea typeface="+mn-ea"/>
                          <a:cs typeface="+mn-cs"/>
                        </a:rPr>
                        <a:t>start</a:t>
                      </a:r>
                      <a:r>
                        <a:rPr lang="de-DE" sz="1400" b="0" i="0" kern="1200" dirty="0" smtClean="0">
                          <a:solidFill>
                            <a:schemeClr val="dk1"/>
                          </a:solidFill>
                          <a:effectLst/>
                          <a:latin typeface="+mn-lt"/>
                          <a:ea typeface="+mn-ea"/>
                          <a:cs typeface="+mn-cs"/>
                        </a:rPr>
                        <a:t> separate </a:t>
                      </a:r>
                      <a:r>
                        <a:rPr lang="de-DE" sz="1400" b="0" i="0" kern="1200" dirty="0" err="1" smtClean="0">
                          <a:solidFill>
                            <a:schemeClr val="dk1"/>
                          </a:solidFill>
                          <a:effectLst/>
                          <a:latin typeface="+mn-lt"/>
                          <a:ea typeface="+mn-ea"/>
                          <a:cs typeface="+mn-cs"/>
                        </a:rPr>
                        <a:t>execution</a:t>
                      </a:r>
                      <a:r>
                        <a:rPr lang="de-DE" sz="1400" b="0" i="0" kern="1200" dirty="0" smtClean="0">
                          <a:solidFill>
                            <a:schemeClr val="dk1"/>
                          </a:solidFill>
                          <a:effectLst/>
                          <a:latin typeface="+mn-lt"/>
                          <a:ea typeface="+mn-ea"/>
                          <a:cs typeface="+mn-cs"/>
                        </a:rPr>
                        <a:t> </a:t>
                      </a:r>
                      <a:r>
                        <a:rPr lang="de-DE" sz="1400" b="0" i="0" kern="1200" dirty="0" err="1" smtClean="0">
                          <a:solidFill>
                            <a:schemeClr val="dk1"/>
                          </a:solidFill>
                          <a:effectLst/>
                          <a:latin typeface="+mn-lt"/>
                          <a:ea typeface="+mn-ea"/>
                          <a:cs typeface="+mn-cs"/>
                        </a:rPr>
                        <a:t>thread</a:t>
                      </a:r>
                      <a:endParaRPr lang="de-DE" sz="14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12D2D">
                        <a:tint val="4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DE" sz="1400" b="1" i="0" kern="1200" dirty="0" err="1" smtClean="0">
                          <a:solidFill>
                            <a:schemeClr val="dk1"/>
                          </a:solidFill>
                          <a:effectLst/>
                          <a:latin typeface="+mn-lt"/>
                          <a:ea typeface="+mn-ea"/>
                          <a:cs typeface="+mn-cs"/>
                        </a:rPr>
                        <a:t>std</a:t>
                      </a:r>
                      <a:r>
                        <a:rPr lang="de-DE" sz="1400" b="1" i="0" kern="1200" dirty="0" smtClean="0">
                          <a:solidFill>
                            <a:schemeClr val="dk1"/>
                          </a:solidFill>
                          <a:effectLst/>
                          <a:latin typeface="+mn-lt"/>
                          <a:ea typeface="+mn-ea"/>
                          <a:cs typeface="+mn-cs"/>
                        </a:rPr>
                        <a:t>::</a:t>
                      </a:r>
                      <a:r>
                        <a:rPr lang="de-DE" sz="1400" b="1" i="0" kern="1200" dirty="0" err="1" smtClean="0">
                          <a:solidFill>
                            <a:schemeClr val="dk1"/>
                          </a:solidFill>
                          <a:effectLst/>
                          <a:latin typeface="+mn-lt"/>
                          <a:ea typeface="+mn-ea"/>
                          <a:cs typeface="+mn-cs"/>
                        </a:rPr>
                        <a:t>launch</a:t>
                      </a:r>
                      <a:r>
                        <a:rPr lang="de-DE" sz="1400" b="1" i="0" kern="1200" dirty="0" smtClean="0">
                          <a:solidFill>
                            <a:schemeClr val="dk1"/>
                          </a:solidFill>
                          <a:effectLst/>
                          <a:latin typeface="+mn-lt"/>
                          <a:ea typeface="+mn-ea"/>
                          <a:cs typeface="+mn-cs"/>
                        </a:rPr>
                        <a:t>::</a:t>
                      </a:r>
                      <a:r>
                        <a:rPr lang="de-DE" sz="1400" b="1" i="0" kern="1200" dirty="0" err="1" smtClean="0">
                          <a:solidFill>
                            <a:schemeClr val="dk1"/>
                          </a:solidFill>
                          <a:effectLst/>
                          <a:latin typeface="+mn-lt"/>
                          <a:ea typeface="+mn-ea"/>
                          <a:cs typeface="+mn-cs"/>
                        </a:rPr>
                        <a:t>deferred</a:t>
                      </a:r>
                      <a:endParaRPr lang="de-DE" sz="14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12D2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400" dirty="0">
                          <a:effectLst/>
                        </a:rPr>
                        <a:t>start calculation in the same thread at the moment when result is requested via the future (</a:t>
                      </a:r>
                      <a:r>
                        <a:rPr lang="en-US" sz="1400" b="1" dirty="0">
                          <a:effectLst/>
                        </a:rPr>
                        <a:t>lazy evaluation</a:t>
                      </a:r>
                      <a:r>
                        <a:rPr lang="en-US" sz="1400" dirty="0">
                          <a:effectLst/>
                        </a:rPr>
                        <a:t>)</a:t>
                      </a:r>
                    </a:p>
                  </a:txBody>
                  <a:tcPr marL="66675" marR="66675" marT="28575" marB="1905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12D2D">
                        <a:tint val="20000"/>
                      </a:srgbClr>
                    </a:solidFill>
                  </a:tcPr>
                </a:tc>
              </a:tr>
            </a:tbl>
          </a:graphicData>
        </a:graphic>
      </p:graphicFrame>
    </p:spTree>
    <p:extLst>
      <p:ext uri="{BB962C8B-B14F-4D97-AF65-F5344CB8AC3E}">
        <p14:creationId xmlns:p14="http://schemas.microsoft.com/office/powerpoint/2010/main" val="3026789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a:xfrm>
            <a:off x="684212" y="842963"/>
            <a:ext cx="4103811" cy="720675"/>
          </a:xfrm>
        </p:spPr>
        <p:txBody>
          <a:bodyPr>
            <a:normAutofit fontScale="85000" lnSpcReduction="10000"/>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endParaRPr lang="de-DE" dirty="0"/>
          </a:p>
        </p:txBody>
      </p:sp>
    </p:spTree>
    <p:extLst>
      <p:ext uri="{BB962C8B-B14F-4D97-AF65-F5344CB8AC3E}">
        <p14:creationId xmlns:p14="http://schemas.microsoft.com/office/powerpoint/2010/main" val="3551463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a:t>Example: Wrong synchronization</a:t>
            </a:r>
            <a:endParaRPr lang="de-DE" dirty="0"/>
          </a:p>
        </p:txBody>
      </p:sp>
      <p:sp>
        <p:nvSpPr>
          <p:cNvPr id="2" name="Datumsplatzhalter 1"/>
          <p:cNvSpPr>
            <a:spLocks noGrp="1"/>
          </p:cNvSpPr>
          <p:nvPr>
            <p:ph type="dt" sz="half" idx="10"/>
          </p:nvPr>
        </p:nvSpPr>
        <p:spPr/>
        <p:txBody>
          <a:bodyPr/>
          <a:lstStyle/>
          <a:p>
            <a:pPr algn="r"/>
            <a:r>
              <a:rPr lang="de-DE" smtClean="0"/>
              <a:t>Gerald Fahrnholz - April 2017</a:t>
            </a:r>
            <a:endParaRPr lang="de-DE" dirty="0"/>
          </a:p>
        </p:txBody>
      </p:sp>
      <p:sp>
        <p:nvSpPr>
          <p:cNvPr id="3" name="Fußzeilenplatzhalter 2"/>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a:xfrm>
            <a:off x="6732241" y="195486"/>
            <a:ext cx="2160240" cy="360040"/>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endParaRPr lang="de-DE" dirty="0"/>
          </a:p>
        </p:txBody>
      </p:sp>
      <p:sp>
        <p:nvSpPr>
          <p:cNvPr id="7" name="Rechteck 6"/>
          <p:cNvSpPr/>
          <p:nvPr/>
        </p:nvSpPr>
        <p:spPr>
          <a:xfrm>
            <a:off x="323528" y="699542"/>
            <a:ext cx="4032448" cy="954107"/>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Global data definitions</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int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0;</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FF"/>
                </a:solidFill>
                <a:effectLst/>
                <a:highlight>
                  <a:srgbClr val="FFFFFF"/>
                </a:highlight>
                <a:uLnTx/>
                <a:uFillTx/>
                <a:latin typeface="Consolas"/>
              </a:rPr>
              <a:t>double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0.0;</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bool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g_ready</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false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313631" y="1751022"/>
            <a:ext cx="4042345" cy="954107"/>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Thread A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changing</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global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data</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47;</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3.14;</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g_ready</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9" name="Rechteck 8"/>
          <p:cNvSpPr/>
          <p:nvPr/>
        </p:nvSpPr>
        <p:spPr>
          <a:xfrm>
            <a:off x="313631" y="2805420"/>
            <a:ext cx="4042345" cy="1600438"/>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008000"/>
                </a:solidFill>
                <a:effectLst/>
                <a:highlight>
                  <a:srgbClr val="FFFFFF"/>
                </a:highlight>
                <a:uLnTx/>
                <a:uFillTx/>
                <a:latin typeface="Consolas"/>
              </a:rPr>
              <a:t>//</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Thread B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processes</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data</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if</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they</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r>
            <a:b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b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are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ready</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for</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processing</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if</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g_ready</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2;</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10" name="Textplatzhalter 5"/>
          <p:cNvSpPr txBox="1">
            <a:spLocks/>
          </p:cNvSpPr>
          <p:nvPr/>
        </p:nvSpPr>
        <p:spPr>
          <a:xfrm>
            <a:off x="323528" y="4491698"/>
            <a:ext cx="4248472" cy="643765"/>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ct val="20000"/>
              </a:spcBef>
              <a:spcAft>
                <a:spcPts val="800"/>
              </a:spcAft>
              <a:buClr>
                <a:srgbClr val="B2B2B2"/>
              </a:buClr>
            </a:pPr>
            <a:r>
              <a:rPr lang="de-DE" sz="2000" dirty="0" err="1" smtClean="0">
                <a:solidFill>
                  <a:srgbClr val="FF0000"/>
                </a:solidFill>
                <a:latin typeface="Arial"/>
              </a:rPr>
              <a:t>What</a:t>
            </a:r>
            <a:r>
              <a:rPr lang="de-DE" sz="2000" dirty="0" smtClean="0">
                <a:solidFill>
                  <a:srgbClr val="FF0000"/>
                </a:solidFill>
                <a:latin typeface="Arial"/>
              </a:rPr>
              <a:t> </a:t>
            </a:r>
            <a:r>
              <a:rPr lang="de-DE" sz="2000" dirty="0" err="1" smtClean="0">
                <a:solidFill>
                  <a:srgbClr val="FF0000"/>
                </a:solidFill>
                <a:latin typeface="Arial"/>
              </a:rPr>
              <a:t>is</a:t>
            </a:r>
            <a:r>
              <a:rPr lang="de-DE" sz="2000" dirty="0" smtClean="0">
                <a:solidFill>
                  <a:srgbClr val="FF0000"/>
                </a:solidFill>
                <a:latin typeface="Arial"/>
              </a:rPr>
              <a:t> </a:t>
            </a:r>
            <a:r>
              <a:rPr lang="de-DE" sz="2000" dirty="0" err="1" smtClean="0">
                <a:solidFill>
                  <a:srgbClr val="FF0000"/>
                </a:solidFill>
                <a:latin typeface="Arial"/>
              </a:rPr>
              <a:t>wrong</a:t>
            </a:r>
            <a:r>
              <a:rPr lang="de-DE" sz="2000" dirty="0" smtClean="0">
                <a:solidFill>
                  <a:srgbClr val="FF0000"/>
                </a:solidFill>
                <a:latin typeface="Arial"/>
              </a:rPr>
              <a:t> </a:t>
            </a:r>
            <a:r>
              <a:rPr lang="de-DE" sz="2000" dirty="0" err="1" smtClean="0">
                <a:solidFill>
                  <a:srgbClr val="FF0000"/>
                </a:solidFill>
                <a:latin typeface="Arial"/>
              </a:rPr>
              <a:t>here</a:t>
            </a:r>
            <a:r>
              <a:rPr lang="de-DE" sz="2000" dirty="0" smtClean="0">
                <a:solidFill>
                  <a:srgbClr val="FF0000"/>
                </a:solidFill>
                <a:latin typeface="Arial"/>
              </a:rPr>
              <a:t>?</a:t>
            </a:r>
            <a:br>
              <a:rPr lang="de-DE" sz="2000" dirty="0" smtClean="0">
                <a:solidFill>
                  <a:srgbClr val="FF0000"/>
                </a:solidFill>
                <a:latin typeface="Arial"/>
              </a:rPr>
            </a:br>
            <a:r>
              <a:rPr lang="de-DE" sz="2000" b="0" dirty="0" smtClean="0">
                <a:solidFill>
                  <a:srgbClr val="FF0000"/>
                </a:solidFill>
                <a:latin typeface="Arial"/>
              </a:rPr>
              <a:t/>
            </a:r>
            <a:br>
              <a:rPr lang="de-DE" sz="2000" b="0" dirty="0" smtClean="0">
                <a:solidFill>
                  <a:srgbClr val="FF0000"/>
                </a:solidFill>
                <a:latin typeface="Arial"/>
              </a:rPr>
            </a:br>
            <a:endParaRPr lang="de-DE" sz="2000" b="0" dirty="0" smtClean="0">
              <a:solidFill>
                <a:srgbClr val="FF0000"/>
              </a:solidFill>
              <a:latin typeface="Arial"/>
            </a:endParaRPr>
          </a:p>
          <a:p>
            <a:pPr lvl="1">
              <a:spcBef>
                <a:spcPct val="20000"/>
              </a:spcBef>
              <a:spcAft>
                <a:spcPts val="800"/>
              </a:spcAft>
              <a:buClr>
                <a:srgbClr val="B2B2B2"/>
              </a:buClr>
            </a:pPr>
            <a:endParaRPr lang="de-DE" sz="2000" dirty="0" smtClean="0">
              <a:solidFill>
                <a:srgbClr val="FF0000"/>
              </a:solidFill>
              <a:latin typeface="Arial"/>
            </a:endParaRPr>
          </a:p>
          <a:p>
            <a:pPr lvl="1">
              <a:spcBef>
                <a:spcPct val="20000"/>
              </a:spcBef>
              <a:spcAft>
                <a:spcPts val="800"/>
              </a:spcAft>
              <a:buClr>
                <a:srgbClr val="B2B2B2"/>
              </a:buClr>
            </a:pPr>
            <a:endParaRPr lang="de-DE" sz="2000" b="0" dirty="0">
              <a:solidFill>
                <a:srgbClr val="FF0000"/>
              </a:solidFill>
              <a:latin typeface="Arial"/>
            </a:endParaRPr>
          </a:p>
        </p:txBody>
      </p:sp>
    </p:spTree>
    <p:extLst>
      <p:ext uri="{BB962C8B-B14F-4D97-AF65-F5344CB8AC3E}">
        <p14:creationId xmlns:p14="http://schemas.microsoft.com/office/powerpoint/2010/main" val="2165344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a:t>Example: Wrong synchronization</a:t>
            </a:r>
            <a:endParaRPr lang="de-DE" dirty="0"/>
          </a:p>
        </p:txBody>
      </p:sp>
      <p:sp>
        <p:nvSpPr>
          <p:cNvPr id="2" name="Datumsplatzhalter 1"/>
          <p:cNvSpPr>
            <a:spLocks noGrp="1"/>
          </p:cNvSpPr>
          <p:nvPr>
            <p:ph type="dt" sz="half" idx="10"/>
          </p:nvPr>
        </p:nvSpPr>
        <p:spPr/>
        <p:txBody>
          <a:bodyPr/>
          <a:lstStyle/>
          <a:p>
            <a:pPr algn="r"/>
            <a:r>
              <a:rPr lang="de-DE" smtClean="0"/>
              <a:t>Gerald Fahrnholz - April 2017</a:t>
            </a:r>
            <a:endParaRPr lang="de-DE" dirty="0"/>
          </a:p>
        </p:txBody>
      </p:sp>
      <p:sp>
        <p:nvSpPr>
          <p:cNvPr id="3" name="Fußzeilenplatzhalter 2"/>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a:xfrm>
            <a:off x="6588225" y="195486"/>
            <a:ext cx="2304256" cy="360040"/>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endParaRPr lang="de-DE" dirty="0"/>
          </a:p>
        </p:txBody>
      </p:sp>
      <p:sp>
        <p:nvSpPr>
          <p:cNvPr id="7" name="Rechteck 6"/>
          <p:cNvSpPr/>
          <p:nvPr/>
        </p:nvSpPr>
        <p:spPr>
          <a:xfrm>
            <a:off x="323528" y="699542"/>
            <a:ext cx="4032448" cy="954107"/>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Global data definitions</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int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0;</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FF"/>
                </a:solidFill>
                <a:effectLst/>
                <a:highlight>
                  <a:srgbClr val="FFFFFF"/>
                </a:highlight>
                <a:uLnTx/>
                <a:uFillTx/>
                <a:latin typeface="Consolas"/>
              </a:rPr>
              <a:t>double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0.0;</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bool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g_ready</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false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313631" y="1751022"/>
            <a:ext cx="4042345" cy="954107"/>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Thread A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changing</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global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data</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47;</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3.14;</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g_ready</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9" name="Rechteck 8"/>
          <p:cNvSpPr/>
          <p:nvPr/>
        </p:nvSpPr>
        <p:spPr>
          <a:xfrm>
            <a:off x="313631" y="2805420"/>
            <a:ext cx="4042345" cy="1600438"/>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008000"/>
                </a:solidFill>
                <a:effectLst/>
                <a:highlight>
                  <a:srgbClr val="FFFFFF"/>
                </a:highlight>
                <a:uLnTx/>
                <a:uFillTx/>
                <a:latin typeface="Consolas"/>
              </a:rPr>
              <a:t>//</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Thread B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processes</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data</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if</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they</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r>
            <a:b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b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are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ready</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for</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processing</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if</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g_ready</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2;</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10" name="Textplatzhalter 5"/>
          <p:cNvSpPr txBox="1">
            <a:spLocks/>
          </p:cNvSpPr>
          <p:nvPr/>
        </p:nvSpPr>
        <p:spPr>
          <a:xfrm>
            <a:off x="323528" y="4491698"/>
            <a:ext cx="4248472" cy="643765"/>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ct val="20000"/>
              </a:spcBef>
              <a:spcAft>
                <a:spcPts val="800"/>
              </a:spcAft>
              <a:buClr>
                <a:srgbClr val="B2B2B2"/>
              </a:buClr>
            </a:pPr>
            <a:r>
              <a:rPr lang="de-DE" sz="2000" dirty="0" err="1" smtClean="0">
                <a:solidFill>
                  <a:srgbClr val="FF0000"/>
                </a:solidFill>
                <a:latin typeface="Arial"/>
              </a:rPr>
              <a:t>What</a:t>
            </a:r>
            <a:r>
              <a:rPr lang="de-DE" sz="2000" dirty="0" smtClean="0">
                <a:solidFill>
                  <a:srgbClr val="FF0000"/>
                </a:solidFill>
                <a:latin typeface="Arial"/>
              </a:rPr>
              <a:t> </a:t>
            </a:r>
            <a:r>
              <a:rPr lang="de-DE" sz="2000" dirty="0" err="1" smtClean="0">
                <a:solidFill>
                  <a:srgbClr val="FF0000"/>
                </a:solidFill>
                <a:latin typeface="Arial"/>
              </a:rPr>
              <a:t>is</a:t>
            </a:r>
            <a:r>
              <a:rPr lang="de-DE" sz="2000" dirty="0" smtClean="0">
                <a:solidFill>
                  <a:srgbClr val="FF0000"/>
                </a:solidFill>
                <a:latin typeface="Arial"/>
              </a:rPr>
              <a:t> </a:t>
            </a:r>
            <a:r>
              <a:rPr lang="de-DE" sz="2000" dirty="0" err="1" smtClean="0">
                <a:solidFill>
                  <a:srgbClr val="FF0000"/>
                </a:solidFill>
                <a:latin typeface="Arial"/>
              </a:rPr>
              <a:t>wrong</a:t>
            </a:r>
            <a:r>
              <a:rPr lang="de-DE" sz="2000" dirty="0" smtClean="0">
                <a:solidFill>
                  <a:srgbClr val="FF0000"/>
                </a:solidFill>
                <a:latin typeface="Arial"/>
              </a:rPr>
              <a:t> </a:t>
            </a:r>
            <a:r>
              <a:rPr lang="de-DE" sz="2000" dirty="0" err="1" smtClean="0">
                <a:solidFill>
                  <a:srgbClr val="FF0000"/>
                </a:solidFill>
                <a:latin typeface="Arial"/>
              </a:rPr>
              <a:t>here</a:t>
            </a:r>
            <a:r>
              <a:rPr lang="de-DE" sz="2000" dirty="0" smtClean="0">
                <a:solidFill>
                  <a:srgbClr val="FF0000"/>
                </a:solidFill>
                <a:latin typeface="Arial"/>
              </a:rPr>
              <a:t>?</a:t>
            </a:r>
            <a:br>
              <a:rPr lang="de-DE" sz="2000" dirty="0" smtClean="0">
                <a:solidFill>
                  <a:srgbClr val="FF0000"/>
                </a:solidFill>
                <a:latin typeface="Arial"/>
              </a:rPr>
            </a:br>
            <a:r>
              <a:rPr lang="de-DE" sz="2000" b="0" dirty="0" smtClean="0">
                <a:solidFill>
                  <a:srgbClr val="FF0000"/>
                </a:solidFill>
                <a:latin typeface="Arial"/>
              </a:rPr>
              <a:t/>
            </a:r>
            <a:br>
              <a:rPr lang="de-DE" sz="2000" b="0" dirty="0" smtClean="0">
                <a:solidFill>
                  <a:srgbClr val="FF0000"/>
                </a:solidFill>
                <a:latin typeface="Arial"/>
              </a:rPr>
            </a:br>
            <a:endParaRPr lang="de-DE" sz="2000" b="0" dirty="0" smtClean="0">
              <a:solidFill>
                <a:srgbClr val="FF0000"/>
              </a:solidFill>
              <a:latin typeface="Arial"/>
            </a:endParaRPr>
          </a:p>
          <a:p>
            <a:pPr lvl="1">
              <a:spcBef>
                <a:spcPct val="20000"/>
              </a:spcBef>
              <a:spcAft>
                <a:spcPts val="800"/>
              </a:spcAft>
              <a:buClr>
                <a:srgbClr val="B2B2B2"/>
              </a:buClr>
            </a:pPr>
            <a:endParaRPr lang="de-DE" sz="2000" dirty="0" smtClean="0">
              <a:solidFill>
                <a:srgbClr val="FF0000"/>
              </a:solidFill>
              <a:latin typeface="Arial"/>
            </a:endParaRPr>
          </a:p>
          <a:p>
            <a:pPr lvl="1">
              <a:spcBef>
                <a:spcPct val="20000"/>
              </a:spcBef>
              <a:spcAft>
                <a:spcPts val="800"/>
              </a:spcAft>
              <a:buClr>
                <a:srgbClr val="B2B2B2"/>
              </a:buClr>
            </a:pPr>
            <a:endParaRPr lang="de-DE" sz="2000" b="0" dirty="0">
              <a:solidFill>
                <a:srgbClr val="FF0000"/>
              </a:solidFill>
              <a:latin typeface="Arial"/>
            </a:endParaRPr>
          </a:p>
        </p:txBody>
      </p:sp>
      <p:sp>
        <p:nvSpPr>
          <p:cNvPr id="11" name="Textplatzhalter 5"/>
          <p:cNvSpPr txBox="1">
            <a:spLocks/>
          </p:cNvSpPr>
          <p:nvPr/>
        </p:nvSpPr>
        <p:spPr>
          <a:xfrm>
            <a:off x="4572000" y="699542"/>
            <a:ext cx="4248472" cy="5044020"/>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Possible</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changed</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execution</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order</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r>
            <a:b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en-US"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compiler may generate optimized code which first sets the ready flag and then changes the other values. As a consequence the consuming thread may work with wrong (or half written) data.</a:t>
            </a: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Possible</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caching</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strategy</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r>
            <a:b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changes</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to</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data</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may</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only</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be</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visible</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to</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one</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a:t>
            </a:r>
            <a:endParaRPr kumimoji="0" lang="en-US"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sym typeface="Wingdings" panose="05000000000000000000" pitchFamily="2" charset="2"/>
            </a:endParaRP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data</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race</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b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one</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writes</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other</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reads</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or</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writes</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same </a:t>
            </a:r>
            <a:r>
              <a:rPr kumimoji="0" lang="de-DE" sz="1400" b="1"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memory</a:t>
            </a:r>
            <a:r>
              <a:rPr kumimoji="0" lang="de-DE" sz="14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location</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result</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depends</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on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random</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execution</a:t>
            </a:r>
            <a:endPar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race</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condition</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a:t>
            </a:r>
            <a:b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same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problem</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on a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higher</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level</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two</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threads</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work</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on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shared</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data</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result</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depends</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on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random</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execution</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r>
            <a:b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r>
            <a:b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r>
              <a:rPr kumimoji="0" lang="de-DE" sz="14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see</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hlinkClick r:id="rId2"/>
              </a:rPr>
              <a:t>http://blog.regehr.org/archives/490</a:t>
            </a:r>
            <a:endPar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r>
            <a:br>
              <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endParaRPr kumimoji="0" lang="de-DE" sz="14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endPar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endParaRPr>
          </a:p>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endParaRPr kumimoji="0" lang="de-DE" sz="1400" b="0" i="0" u="none" strike="noStrike" kern="1200" cap="none" spc="0" normalizeH="0" baseline="0" noProof="0" dirty="0">
              <a:ln>
                <a:noFill/>
              </a:ln>
              <a:solidFill>
                <a:sysClr val="windowText" lastClr="000000"/>
              </a:solidFill>
              <a:effectLst/>
              <a:uLnTx/>
              <a:uFillTx/>
              <a:latin typeface="Arial"/>
              <a:ea typeface="+mn-ea"/>
              <a:cs typeface="Arial" pitchFamily="34" charset="0"/>
            </a:endParaRPr>
          </a:p>
        </p:txBody>
      </p:sp>
    </p:spTree>
    <p:extLst>
      <p:ext uri="{BB962C8B-B14F-4D97-AF65-F5344CB8AC3E}">
        <p14:creationId xmlns:p14="http://schemas.microsoft.com/office/powerpoint/2010/main" val="2609723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Safe synchronization with </a:t>
            </a:r>
            <a:r>
              <a:rPr lang="en-US" dirty="0" err="1"/>
              <a:t>mutex</a:t>
            </a:r>
            <a:r>
              <a:rPr lang="en-US" dirty="0"/>
              <a:t>/lock</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876257" y="51470"/>
            <a:ext cx="2016224" cy="504056"/>
          </a:xfrm>
        </p:spPr>
        <p:txBody>
          <a:bodyPr>
            <a:normAutofit fontScale="92500"/>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smtClean="0"/>
              <a:t>data</a:t>
            </a:r>
            <a:r>
              <a:rPr lang="de-DE" dirty="0" smtClean="0"/>
              <a:t/>
            </a:r>
            <a:br>
              <a:rPr lang="de-DE" dirty="0" smtClean="0"/>
            </a:br>
            <a:r>
              <a:rPr lang="de-DE" dirty="0" smtClean="0"/>
              <a:t> </a:t>
            </a:r>
            <a:r>
              <a:rPr lang="de-DE" dirty="0"/>
              <a:t>- </a:t>
            </a:r>
            <a:r>
              <a:rPr lang="de-DE" dirty="0" err="1"/>
              <a:t>mutexes</a:t>
            </a:r>
            <a:endParaRPr lang="de-DE" dirty="0"/>
          </a:p>
          <a:p>
            <a:endParaRPr lang="de-DE" dirty="0"/>
          </a:p>
        </p:txBody>
      </p:sp>
      <p:sp>
        <p:nvSpPr>
          <p:cNvPr id="6" name="Textplatzhalter 5"/>
          <p:cNvSpPr txBox="1">
            <a:spLocks/>
          </p:cNvSpPr>
          <p:nvPr/>
        </p:nvSpPr>
        <p:spPr>
          <a:xfrm>
            <a:off x="5319464" y="726837"/>
            <a:ext cx="3686100" cy="3312368"/>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Mutex</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 „mutual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exclusion</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a:t>
            </a:r>
            <a:b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Only</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one</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can</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lock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the</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mutex</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second</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is</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blocked</a:t>
            </a:r>
            <a:endPar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Exception</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safety</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with</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lock_guard</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calls</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lock /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unlock</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of</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mutex</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within</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constructor</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destructor</a:t>
            </a:r>
            <a:endPar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No</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problems</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with</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600" b="1" i="0" u="none" strike="noStrike" kern="1200" cap="none" spc="0" normalizeH="0" baseline="0" noProof="0" dirty="0" err="1" smtClean="0">
                <a:ln>
                  <a:noFill/>
                </a:ln>
                <a:solidFill>
                  <a:srgbClr val="5A73B9"/>
                </a:solidFill>
                <a:effectLst/>
                <a:uLnTx/>
                <a:uFillTx/>
                <a:latin typeface="Arial"/>
                <a:ea typeface="+mn-ea"/>
                <a:cs typeface="Arial" pitchFamily="34" charset="0"/>
              </a:rPr>
              <a:t>optimizing</a:t>
            </a: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r>
            <a:b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for</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affected</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code</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section</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changed</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execution</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order</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caching</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strategy</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is</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switched</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off</a:t>
            </a:r>
          </a:p>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t/>
            </a:r>
            <a:br>
              <a:rPr kumimoji="0" lang="de-DE" sz="1600" b="1" i="0" u="none" strike="noStrike" kern="1200" cap="none" spc="0" normalizeH="0" baseline="0" noProof="0" dirty="0" smtClean="0">
                <a:ln>
                  <a:noFill/>
                </a:ln>
                <a:solidFill>
                  <a:srgbClr val="5A73B9"/>
                </a:solidFill>
                <a:effectLst/>
                <a:uLnTx/>
                <a:uFillTx/>
                <a:latin typeface="Arial"/>
                <a:ea typeface="+mn-ea"/>
                <a:cs typeface="Arial" pitchFamily="34" charset="0"/>
              </a:rPr>
            </a:br>
            <a:endParaRPr kumimoji="0" lang="en-US" sz="1600" b="0" i="0" u="none" strike="noStrike" kern="1200" cap="none" spc="0" normalizeH="0" baseline="0" noProof="0" dirty="0">
              <a:ln>
                <a:noFill/>
              </a:ln>
              <a:solidFill>
                <a:sysClr val="windowText" lastClr="000000"/>
              </a:solidFill>
              <a:effectLst/>
              <a:uLnTx/>
              <a:uFillTx/>
              <a:latin typeface="Arial"/>
              <a:ea typeface="+mn-ea"/>
              <a:cs typeface="Arial" pitchFamily="34" charset="0"/>
            </a:endParaRPr>
          </a:p>
        </p:txBody>
      </p:sp>
      <p:sp>
        <p:nvSpPr>
          <p:cNvPr id="7" name="Rechteck 6"/>
          <p:cNvSpPr/>
          <p:nvPr/>
        </p:nvSpPr>
        <p:spPr>
          <a:xfrm>
            <a:off x="251520" y="677183"/>
            <a:ext cx="4923928" cy="1246495"/>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include</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&lt;</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mutex</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&gt;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smtClean="0">
                <a:ln>
                  <a:noFill/>
                </a:ln>
                <a:solidFill>
                  <a:srgbClr val="008000"/>
                </a:solidFill>
                <a:effectLst/>
                <a:highlight>
                  <a:srgbClr val="FFFFFF"/>
                </a:highlight>
                <a:uLnTx/>
                <a:uFillTx/>
                <a:latin typeface="Consolas"/>
              </a:rPr>
              <a:t>// Global </a:t>
            </a:r>
            <a:r>
              <a:rPr kumimoji="0" lang="en-US" sz="1500" b="0" i="0" u="none" strike="noStrike" kern="0" cap="none" spc="0" normalizeH="0" baseline="0" noProof="0" dirty="0" err="1" smtClean="0">
                <a:ln>
                  <a:noFill/>
                </a:ln>
                <a:solidFill>
                  <a:srgbClr val="008000"/>
                </a:solidFill>
                <a:effectLst/>
                <a:highlight>
                  <a:srgbClr val="FFFFFF"/>
                </a:highlight>
                <a:uLnTx/>
                <a:uFillTx/>
                <a:latin typeface="Consolas"/>
              </a:rPr>
              <a:t>mutex</a:t>
            </a:r>
            <a:r>
              <a:rPr kumimoji="0" lang="en-US" sz="1500" b="0" i="0" u="none" strike="noStrike" kern="0" cap="none" spc="0" normalizeH="0" baseline="0" noProof="0" dirty="0" smtClean="0">
                <a:ln>
                  <a:noFill/>
                </a:ln>
                <a:solidFill>
                  <a:srgbClr val="008000"/>
                </a:solidFill>
                <a:effectLst/>
                <a:highlight>
                  <a:srgbClr val="FFFFFF"/>
                </a:highlight>
                <a:uLnTx/>
                <a:uFillTx/>
                <a:latin typeface="Consolas"/>
              </a:rPr>
              <a:t> used for synchronization</a:t>
            </a:r>
            <a:endParaRPr kumimoji="0" lang="en-US"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recursive_mutex</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g_myDataMutex</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Global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data</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definition</a:t>
            </a:r>
            <a:endParaRPr kumimoji="0" lang="de-DE"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SomeData</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g_myData</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251520" y="2094989"/>
            <a:ext cx="4923928" cy="2677656"/>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smtClean="0">
                <a:ln>
                  <a:noFill/>
                </a:ln>
                <a:solidFill>
                  <a:srgbClr val="008000"/>
                </a:solidFill>
                <a:effectLst/>
                <a:highlight>
                  <a:srgbClr val="FFFFFF"/>
                </a:highlight>
                <a:uLnTx/>
                <a:uFillTx/>
                <a:latin typeface="Consolas"/>
              </a:rPr>
              <a:t>// Thread needing access to global data</a:t>
            </a:r>
            <a:endParaRPr kumimoji="0" lang="en-US"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smtClean="0">
                <a:ln>
                  <a:noFill/>
                </a:ln>
                <a:solidFill>
                  <a:srgbClr val="008000"/>
                </a:solidFill>
                <a:effectLst/>
                <a:highlight>
                  <a:srgbClr val="FFFFFF"/>
                </a:highlight>
                <a:uLnTx/>
                <a:uFillTx/>
                <a:latin typeface="Consolas"/>
              </a:rPr>
              <a:t>// now needing access to global data</a:t>
            </a:r>
            <a:endParaRPr kumimoji="0" lang="en-US"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b="1" i="0" u="none" strike="noStrike" kern="0" cap="none" spc="0" normalizeH="0" baseline="0" noProof="0" dirty="0" err="1" smtClean="0">
                <a:ln>
                  <a:noFill/>
                </a:ln>
                <a:solidFill>
                  <a:srgbClr val="000000"/>
                </a:solidFill>
                <a:effectLst/>
                <a:highlight>
                  <a:srgbClr val="FFFFFF"/>
                </a:highlight>
                <a:uLnTx/>
                <a:uFillTx/>
                <a:latin typeface="Consolas"/>
              </a:rPr>
              <a:t>lock_guard</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b="1" i="0" u="none" strike="noStrike" kern="0" cap="none" spc="0" normalizeH="0" baseline="0" noProof="0" dirty="0" err="1" smtClean="0">
                <a:ln>
                  <a:noFill/>
                </a:ln>
                <a:solidFill>
                  <a:srgbClr val="000000"/>
                </a:solidFill>
                <a:effectLst/>
                <a:highlight>
                  <a:srgbClr val="FFFFFF"/>
                </a:highlight>
                <a:uLnTx/>
                <a:uFillTx/>
                <a:latin typeface="Consolas"/>
              </a:rPr>
              <a:t>recursive_mutex</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&gt;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g_myDataMutex</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g_myData.ReadSomeValues</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0000"/>
                </a:solidFill>
                <a:effectLst/>
                <a:highlight>
                  <a:srgbClr val="FFFFFF"/>
                </a:highlight>
                <a:uLnTx/>
                <a:uFillTx/>
                <a:latin typeface="Consolas"/>
              </a:rPr>
              <a:t>g_myData.ChangeSomeValues</a:t>
            </a: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automatic</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unlock</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of</a:t>
            </a:r>
            <a:r>
              <a:rPr kumimoji="0" lang="de-DE" sz="15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500" b="0" i="0" u="none" strike="noStrike" kern="0" cap="none" spc="0" normalizeH="0" baseline="0" noProof="0" dirty="0" err="1" smtClean="0">
                <a:ln>
                  <a:noFill/>
                </a:ln>
                <a:solidFill>
                  <a:srgbClr val="008000"/>
                </a:solidFill>
                <a:effectLst/>
                <a:highlight>
                  <a:srgbClr val="FFFFFF"/>
                </a:highlight>
                <a:uLnTx/>
                <a:uFillTx/>
                <a:latin typeface="Consolas"/>
              </a:rPr>
              <a:t>mutex</a:t>
            </a:r>
            <a:endParaRPr kumimoji="0" lang="de-DE" sz="15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5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9" name="Rechteck 8"/>
          <p:cNvSpPr/>
          <p:nvPr/>
        </p:nvSpPr>
        <p:spPr>
          <a:xfrm>
            <a:off x="4824536" y="3705513"/>
            <a:ext cx="3093268" cy="942541"/>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a:t>
            </a:r>
            <a:r>
              <a:rPr kumimoji="0" lang="en-US" sz="1400" b="0" i="0" u="none" strike="noStrike" kern="0" cap="none" spc="0" normalizeH="0" baseline="0" noProof="0" dirty="0" err="1" smtClean="0">
                <a:ln>
                  <a:noFill/>
                </a:ln>
                <a:solidFill>
                  <a:prstClr val="black"/>
                </a:solidFill>
                <a:effectLst/>
                <a:uLnTx/>
                <a:uFillTx/>
                <a:latin typeface="Arial"/>
                <a:ea typeface="+mn-ea"/>
                <a:cs typeface="Courier New" panose="02070309020205020404" pitchFamily="49" charset="0"/>
              </a:rPr>
              <a:t>recursive_mutex</a:t>
            </a:r>
            <a:r>
              <a:rPr kumimoji="0" lang="en-US" sz="14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 same thread can lock </a:t>
            </a:r>
            <a:r>
              <a:rPr kumimoji="0" lang="en-US" sz="1400" b="0" i="0" u="none" strike="noStrike" kern="0" cap="none" spc="0" normalizeH="0" baseline="0" noProof="0" dirty="0" err="1" smtClean="0">
                <a:ln>
                  <a:noFill/>
                </a:ln>
                <a:solidFill>
                  <a:prstClr val="black"/>
                </a:solidFill>
                <a:effectLst/>
                <a:uLnTx/>
                <a:uFillTx/>
                <a:latin typeface="Arial"/>
                <a:ea typeface="+mn-ea"/>
                <a:cs typeface="Courier New" panose="02070309020205020404" pitchFamily="49" charset="0"/>
              </a:rPr>
              <a:t>mutex</a:t>
            </a:r>
            <a:r>
              <a:rPr kumimoji="0" lang="en-US" sz="14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 several times, preferable: use “</a:t>
            </a:r>
            <a:r>
              <a:rPr kumimoji="0" lang="en-US" sz="1400" b="0" i="0" u="none" strike="noStrike" kern="0" cap="none" spc="0" normalizeH="0" baseline="0" noProof="0" dirty="0" err="1" smtClean="0">
                <a:ln>
                  <a:noFill/>
                </a:ln>
                <a:solidFill>
                  <a:prstClr val="black"/>
                </a:solidFill>
                <a:effectLst/>
                <a:uLnTx/>
                <a:uFillTx/>
                <a:latin typeface="Arial"/>
                <a:ea typeface="+mn-ea"/>
                <a:cs typeface="Courier New" panose="02070309020205020404" pitchFamily="49" charset="0"/>
              </a:rPr>
              <a:t>mutex</a:t>
            </a:r>
            <a:r>
              <a:rPr kumimoji="0" lang="en-US" sz="14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 (is non recursive)</a:t>
            </a:r>
          </a:p>
        </p:txBody>
      </p:sp>
      <p:cxnSp>
        <p:nvCxnSpPr>
          <p:cNvPr id="10" name="Gerade Verbindung mit Pfeil 9"/>
          <p:cNvCxnSpPr/>
          <p:nvPr/>
        </p:nvCxnSpPr>
        <p:spPr>
          <a:xfrm flipH="1" flipV="1">
            <a:off x="4239344" y="3433817"/>
            <a:ext cx="476672" cy="362069"/>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1617597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Thread sample </a:t>
            </a:r>
            <a:r>
              <a:rPr lang="de-DE" dirty="0" err="1"/>
              <a:t>with</a:t>
            </a:r>
            <a:r>
              <a:rPr lang="de-DE" dirty="0"/>
              <a:t> </a:t>
            </a:r>
            <a:r>
              <a:rPr lang="de-DE" dirty="0" err="1"/>
              <a:t>synchronization</a:t>
            </a:r>
            <a:r>
              <a:rPr lang="de-DE" dirty="0"/>
              <a:t> 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784310" y="51470"/>
            <a:ext cx="2108171" cy="504056"/>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r>
              <a:rPr lang="de-DE" dirty="0"/>
              <a:t> - </a:t>
            </a:r>
            <a:r>
              <a:rPr lang="de-DE" dirty="0" err="1"/>
              <a:t>mutexes</a:t>
            </a:r>
            <a:endParaRPr lang="de-DE" dirty="0"/>
          </a:p>
          <a:p>
            <a:endParaRPr lang="de-DE" dirty="0"/>
          </a:p>
        </p:txBody>
      </p:sp>
      <p:sp>
        <p:nvSpPr>
          <p:cNvPr id="6" name="Rechteck 5"/>
          <p:cNvSpPr/>
          <p:nvPr/>
        </p:nvSpPr>
        <p:spPr>
          <a:xfrm>
            <a:off x="147380" y="618242"/>
            <a:ext cx="8503672" cy="369332"/>
          </a:xfrm>
          <a:prstGeom prst="rect">
            <a:avLst/>
          </a:prstGeom>
        </p:spPr>
        <p:txBody>
          <a:bodyPr wrap="square">
            <a:spAutoFit/>
          </a:bodyPr>
          <a:lstStyle/>
          <a:p>
            <a:r>
              <a:rPr lang="en-US" dirty="0" smtClean="0">
                <a:solidFill>
                  <a:prstClr val="black"/>
                </a:solidFill>
                <a:latin typeface="Arial"/>
              </a:rPr>
              <a:t>Assume </a:t>
            </a:r>
            <a:r>
              <a:rPr lang="en-US" dirty="0" err="1" smtClean="0">
                <a:solidFill>
                  <a:prstClr val="black"/>
                </a:solidFill>
                <a:latin typeface="Arial"/>
              </a:rPr>
              <a:t>SetValue</a:t>
            </a:r>
            <a:r>
              <a:rPr lang="en-US" dirty="0" smtClean="0">
                <a:solidFill>
                  <a:prstClr val="black"/>
                </a:solidFill>
                <a:latin typeface="Arial"/>
              </a:rPr>
              <a:t>() and  </a:t>
            </a:r>
            <a:r>
              <a:rPr lang="en-US" dirty="0" err="1" smtClean="0">
                <a:solidFill>
                  <a:prstClr val="black"/>
                </a:solidFill>
                <a:latin typeface="Arial"/>
              </a:rPr>
              <a:t>GetValue</a:t>
            </a:r>
            <a:r>
              <a:rPr lang="en-US" dirty="0" smtClean="0">
                <a:solidFill>
                  <a:prstClr val="black"/>
                </a:solidFill>
                <a:latin typeface="Arial"/>
              </a:rPr>
              <a:t>() are synchronized thread functions:</a:t>
            </a:r>
            <a:endParaRPr lang="de-DE" dirty="0">
              <a:solidFill>
                <a:prstClr val="black"/>
              </a:solidFill>
              <a:latin typeface="Arial"/>
            </a:endParaRPr>
          </a:p>
        </p:txBody>
      </p:sp>
      <p:sp>
        <p:nvSpPr>
          <p:cNvPr id="7" name="Rechteck 6"/>
          <p:cNvSpPr/>
          <p:nvPr/>
        </p:nvSpPr>
        <p:spPr>
          <a:xfrm>
            <a:off x="4499992" y="1108143"/>
            <a:ext cx="4568636" cy="3631763"/>
          </a:xfrm>
          <a:prstGeom prst="rect">
            <a:avLst/>
          </a:prstGeom>
          <a:ln>
            <a:solidFill>
              <a:sysClr val="windowText" lastClr="000000"/>
            </a:solidFill>
          </a:ln>
        </p:spPr>
        <p:txBody>
          <a:bodyPr wrap="square" lIns="36000" rIns="36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static</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string</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400" b="0" i="0" u="none" strike="noStrike" kern="0" cap="none" spc="0" normalizeH="0" baseline="0" noProof="0" dirty="0" smtClean="0">
                <a:ln>
                  <a:noFill/>
                </a:ln>
                <a:solidFill>
                  <a:srgbClr val="A31515"/>
                </a:solidFill>
                <a:effectLst/>
                <a:highlight>
                  <a:srgbClr val="FFFFFF"/>
                </a:highlight>
                <a:uLnTx/>
                <a:uFillTx/>
                <a:latin typeface="Consolas"/>
              </a:rPr>
              <a:t>"Initial value"</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Global object used for synchronization</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FF"/>
                </a:solidFill>
                <a:effectLst/>
                <a:highlight>
                  <a:srgbClr val="FFFFFF"/>
                </a:highlight>
                <a:uLnTx/>
                <a:uFillTx/>
                <a:latin typeface="Consolas"/>
              </a:rPr>
              <a:t>static</a:t>
            </a:r>
            <a:r>
              <a:rPr kumimoji="0" lang="en-US" sz="1400" b="1"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1" i="0" u="none" strike="noStrike" kern="0" cap="none" spc="0" normalizeH="0" baseline="0" noProof="0" dirty="0" smtClean="0">
                <a:ln>
                  <a:noFill/>
                </a:ln>
                <a:solidFill>
                  <a:srgbClr val="2B91AF"/>
                </a:solidFill>
                <a:effectLst/>
                <a:highlight>
                  <a:srgbClr val="FFFFFF"/>
                </a:highlight>
                <a:uLnTx/>
                <a:uFillTx/>
                <a:latin typeface="Consolas"/>
              </a:rPr>
              <a:t>Object</a:t>
            </a:r>
            <a:r>
              <a:rPr kumimoji="0" lang="en-US" sz="1400" b="1"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1" i="0" u="none" strike="noStrike" kern="0" cap="none" spc="0" normalizeH="0" baseline="0" noProof="0" dirty="0" err="1" smtClean="0">
                <a:ln>
                  <a:noFill/>
                </a:ln>
                <a:solidFill>
                  <a:srgbClr val="000000"/>
                </a:solidFill>
                <a:effectLst/>
                <a:highlight>
                  <a:srgbClr val="FFFFFF"/>
                </a:highlight>
                <a:uLnTx/>
                <a:uFillTx/>
                <a:latin typeface="Consolas"/>
              </a:rPr>
              <a:t>g_myDataLock</a:t>
            </a:r>
            <a:r>
              <a:rPr kumimoji="0" lang="en-US" sz="1400" b="1"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400" b="1" i="0" u="none" strike="noStrike" kern="0" cap="none" spc="0" normalizeH="0" baseline="0" noProof="0" dirty="0" smtClean="0">
                <a:ln>
                  <a:noFill/>
                </a:ln>
                <a:solidFill>
                  <a:srgbClr val="0000FF"/>
                </a:solidFill>
                <a:effectLst/>
                <a:highlight>
                  <a:srgbClr val="FFFFFF"/>
                </a:highlight>
                <a:uLnTx/>
                <a:uFillTx/>
                <a:latin typeface="Consolas"/>
              </a:rPr>
              <a:t>new</a:t>
            </a:r>
            <a:r>
              <a:rPr kumimoji="0" lang="en-US" sz="1400" b="1"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1" i="0" u="none" strike="noStrike" kern="0" cap="none" spc="0" normalizeH="0" baseline="0" noProof="0" dirty="0" smtClean="0">
                <a:ln>
                  <a:noFill/>
                </a:ln>
                <a:solidFill>
                  <a:srgbClr val="2B91AF"/>
                </a:solidFill>
                <a:effectLst/>
                <a:highlight>
                  <a:srgbClr val="FFFFFF"/>
                </a:highlight>
                <a:uLnTx/>
                <a:uFillTx/>
                <a:latin typeface="Consolas"/>
              </a:rPr>
              <a:t>Object</a:t>
            </a:r>
            <a:r>
              <a:rPr kumimoji="0" lang="en-US" sz="1400" b="1"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400" b="1"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FF"/>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static</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SetValue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string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in_newVal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00FF"/>
                </a:solidFill>
                <a:effectLst/>
                <a:highlight>
                  <a:srgbClr val="FFFFFF"/>
                </a:highlight>
                <a:uLnTx/>
                <a:uFillTx/>
                <a:latin typeface="Consolas"/>
              </a:rPr>
              <a:t>do</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FF"/>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FF"/>
                </a:solidFill>
                <a:effectLst/>
                <a:highlight>
                  <a:srgbClr val="FFFFFF"/>
                </a:highlight>
                <a:uLnTx/>
                <a:uFillTx/>
                <a:latin typeface="Consolas"/>
              </a:rPr>
              <a:t>    </a:t>
            </a:r>
            <a:r>
              <a:rPr kumimoji="0" lang="de-DE" sz="1800" b="1" i="0" u="none" strike="noStrike" kern="0" cap="none" spc="0" normalizeH="0" baseline="0" noProof="0" dirty="0" smtClean="0">
                <a:ln>
                  <a:noFill/>
                </a:ln>
                <a:solidFill>
                  <a:srgbClr val="0000FF"/>
                </a:solidFill>
                <a:effectLst/>
                <a:highlight>
                  <a:srgbClr val="FFFFFF"/>
                </a:highlight>
                <a:uLnTx/>
                <a:uFillTx/>
                <a:latin typeface="Consolas"/>
              </a:rPr>
              <a:t>lock</a:t>
            </a:r>
            <a:r>
              <a:rPr kumimoji="0" lang="de-DE" sz="1800" b="1"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800" b="1" i="0" u="none" strike="noStrike" kern="0" cap="none" spc="0" normalizeH="0" baseline="0" noProof="0" dirty="0" err="1" smtClean="0">
                <a:ln>
                  <a:noFill/>
                </a:ln>
                <a:solidFill>
                  <a:srgbClr val="2B91AF"/>
                </a:solidFill>
                <a:effectLst/>
                <a:highlight>
                  <a:srgbClr val="FFFFFF"/>
                </a:highlight>
                <a:uLnTx/>
                <a:uFillTx/>
                <a:latin typeface="Consolas"/>
              </a:rPr>
              <a:t>Program</a:t>
            </a:r>
            <a:r>
              <a:rPr kumimoji="0" lang="de-DE" sz="1800" b="1" i="0" u="none" strike="noStrike" kern="0" cap="none" spc="0" normalizeH="0" baseline="0" noProof="0" dirty="0" err="1" smtClean="0">
                <a:ln>
                  <a:noFill/>
                </a:ln>
                <a:solidFill>
                  <a:srgbClr val="000000"/>
                </a:solidFill>
                <a:effectLst/>
                <a:highlight>
                  <a:srgbClr val="FFFFFF"/>
                </a:highlight>
                <a:uLnTx/>
                <a:uFillTx/>
                <a:latin typeface="Consolas"/>
              </a:rPr>
              <a:t>.g_myDataLock</a:t>
            </a:r>
            <a:r>
              <a:rPr kumimoji="0" lang="de-DE" sz="1800" b="1"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smtClean="0">
                <a:ln>
                  <a:noFill/>
                </a:ln>
                <a:solidFill>
                  <a:srgbClr val="A31515"/>
                </a:solidFill>
                <a:effectLst/>
                <a:highlight>
                  <a:srgbClr val="FFFFFF"/>
                </a:highlight>
                <a:uLnTx/>
                <a:uFillTx/>
                <a:latin typeface="Consolas"/>
              </a:rPr>
              <a: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nn-NO" sz="1400" b="0" i="0" u="none" strike="noStrike" kern="0" cap="none" spc="0" normalizeH="0" baseline="0" noProof="0" dirty="0" smtClean="0">
                <a:ln>
                  <a:noFill/>
                </a:ln>
                <a:solidFill>
                  <a:srgbClr val="000000"/>
                </a:solidFill>
                <a:effectLst/>
                <a:highlight>
                  <a:srgbClr val="FFFFFF"/>
                </a:highlight>
                <a:uLnTx/>
                <a:uFillTx/>
                <a:latin typeface="Consolas"/>
              </a:rPr>
              <a:t>     f</a:t>
            </a:r>
            <a:r>
              <a:rPr kumimoji="0" lang="nn-NO" sz="1400" b="0" i="0" u="none" strike="noStrike" kern="0" cap="none" spc="0" normalizeH="0" baseline="0" noProof="0" dirty="0" smtClean="0">
                <a:ln>
                  <a:noFill/>
                </a:ln>
                <a:solidFill>
                  <a:srgbClr val="0000FF"/>
                </a:solidFill>
                <a:effectLst/>
                <a:highlight>
                  <a:srgbClr val="FFFFFF"/>
                </a:highlight>
                <a:uLnTx/>
                <a:uFillTx/>
                <a:latin typeface="Consolas"/>
              </a:rPr>
              <a:t>or</a:t>
            </a:r>
            <a:r>
              <a:rPr kumimoji="0" lang="nn-NO"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nn-NO" sz="1400" b="0" i="0" u="none" strike="noStrike" kern="0" cap="none" spc="0" normalizeH="0" baseline="0" noProof="0" dirty="0" smtClean="0">
                <a:ln>
                  <a:noFill/>
                </a:ln>
                <a:solidFill>
                  <a:srgbClr val="0000FF"/>
                </a:solidFill>
                <a:effectLst/>
                <a:highlight>
                  <a:srgbClr val="FFFFFF"/>
                </a:highlight>
                <a:uLnTx/>
                <a:uFillTx/>
                <a:latin typeface="Consolas"/>
              </a:rPr>
              <a:t>int</a:t>
            </a:r>
            <a:r>
              <a:rPr kumimoji="0" lang="nn-NO" sz="1400" b="0" i="0" u="none" strike="noStrike" kern="0" cap="none" spc="0" normalizeH="0" baseline="0" noProof="0" dirty="0" smtClean="0">
                <a:ln>
                  <a:noFill/>
                </a:ln>
                <a:solidFill>
                  <a:srgbClr val="000000"/>
                </a:solidFill>
                <a:effectLst/>
                <a:highlight>
                  <a:srgbClr val="FFFFFF"/>
                </a:highlight>
                <a:uLnTx/>
                <a:uFillTx/>
                <a:latin typeface="Consolas"/>
              </a:rPr>
              <a:t> i=0; i&lt;in_newVal.Length; ++i)</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in_newVal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[i];}</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unlock</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8532440" y="924858"/>
            <a:ext cx="428972"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C#</a:t>
            </a:r>
          </a:p>
        </p:txBody>
      </p:sp>
      <p:sp>
        <p:nvSpPr>
          <p:cNvPr id="9" name="Rechteck 8"/>
          <p:cNvSpPr/>
          <p:nvPr/>
        </p:nvSpPr>
        <p:spPr>
          <a:xfrm>
            <a:off x="107504" y="1108659"/>
            <a:ext cx="4348742" cy="3477875"/>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400" b="0" i="0" u="none" strike="noStrike" kern="0" cap="none" spc="0" normalizeH="0" baseline="0" noProof="0" dirty="0" smtClean="0">
                <a:ln>
                  <a:noFill/>
                </a:ln>
                <a:solidFill>
                  <a:srgbClr val="2B91AF"/>
                </a:solidFill>
                <a:effectLst/>
                <a:highlight>
                  <a:srgbClr val="FFFFFF"/>
                </a:highlight>
                <a:uLnTx/>
                <a:uFillTx/>
                <a:latin typeface="Consolas"/>
              </a:rPr>
              <a:t>string</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400" b="0" i="0" u="none" strike="noStrike" kern="0" cap="none" spc="0" normalizeH="0" baseline="0" noProof="0" dirty="0" smtClean="0">
                <a:ln>
                  <a:noFill/>
                </a:ln>
                <a:solidFill>
                  <a:srgbClr val="A31515"/>
                </a:solidFill>
                <a:effectLst/>
                <a:highlight>
                  <a:srgbClr val="FFFFFF"/>
                </a:highlight>
                <a:uLnTx/>
                <a:uFillTx/>
                <a:latin typeface="Consolas"/>
              </a:rPr>
              <a:t>"Initial value"</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600" b="1"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err="1" smtClean="0">
                <a:ln>
                  <a:noFill/>
                </a:ln>
                <a:solidFill>
                  <a:srgbClr val="2B91AF"/>
                </a:solidFill>
                <a:effectLst/>
                <a:highlight>
                  <a:srgbClr val="FFFFFF"/>
                </a:highlight>
                <a:uLnTx/>
                <a:uFillTx/>
                <a:latin typeface="Consolas"/>
              </a:rPr>
              <a:t>mutex</a:t>
            </a:r>
            <a:r>
              <a:rPr kumimoji="0" lang="de-DE" sz="1600" b="1"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g_myDataMutex</a:t>
            </a:r>
            <a:r>
              <a:rPr kumimoji="0" lang="de-DE" sz="1600" b="1"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void</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SetValue</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400" b="0" i="0" u="none" strike="noStrike" kern="0" cap="none" spc="0" normalizeH="0" baseline="0" noProof="0" dirty="0" smtClean="0">
                <a:ln>
                  <a:noFill/>
                </a:ln>
                <a:solidFill>
                  <a:srgbClr val="2B91AF"/>
                </a:solidFill>
                <a:effectLst/>
                <a:highlight>
                  <a:srgbClr val="FFFFFF"/>
                </a:highlight>
                <a:uLnTx/>
                <a:uFillTx/>
                <a:latin typeface="Consolas"/>
              </a:rPr>
              <a:t>string</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err="1" smtClean="0">
                <a:ln>
                  <a:noFill/>
                </a:ln>
                <a:solidFill>
                  <a:srgbClr val="0000FF"/>
                </a:solidFill>
                <a:effectLst/>
                <a:highlight>
                  <a:srgbClr val="FFFFFF"/>
                </a:highlight>
                <a:uLnTx/>
                <a:uFillTx/>
                <a:latin typeface="Consolas"/>
              </a:rPr>
              <a:t>const</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err="1" smtClean="0">
                <a:ln>
                  <a:noFill/>
                </a:ln>
                <a:solidFill>
                  <a:srgbClr val="808080"/>
                </a:solidFill>
                <a:effectLst/>
                <a:highlight>
                  <a:srgbClr val="FFFFFF"/>
                </a:highlight>
                <a:uLnTx/>
                <a:uFillTx/>
                <a:latin typeface="Consolas"/>
              </a:rPr>
              <a:t>in_newVal</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00FF"/>
                </a:solidFill>
                <a:effectLst/>
                <a:highlight>
                  <a:srgbClr val="FFFFFF"/>
                </a:highlight>
                <a:uLnTx/>
                <a:uFillTx/>
                <a:latin typeface="Consolas"/>
              </a:rPr>
              <a:t>do</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800" b="1"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800" b="1"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800" b="1" i="0" u="none" strike="noStrike" kern="0" cap="none" spc="0" normalizeH="0" baseline="0" noProof="0" dirty="0" err="1" smtClean="0">
                <a:ln>
                  <a:noFill/>
                </a:ln>
                <a:solidFill>
                  <a:srgbClr val="2B91AF"/>
                </a:solidFill>
                <a:effectLst/>
                <a:highlight>
                  <a:srgbClr val="FFFFFF"/>
                </a:highlight>
                <a:uLnTx/>
                <a:uFillTx/>
                <a:latin typeface="Consolas"/>
              </a:rPr>
              <a:t>lock_guard</a:t>
            </a:r>
            <a:r>
              <a:rPr kumimoji="0" lang="de-DE" sz="1800" b="1"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800" b="1"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800" b="1"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800" b="1" i="0" u="none" strike="noStrike" kern="0" cap="none" spc="0" normalizeH="0" baseline="0" noProof="0" dirty="0" err="1" smtClean="0">
                <a:ln>
                  <a:noFill/>
                </a:ln>
                <a:solidFill>
                  <a:srgbClr val="2B91AF"/>
                </a:solidFill>
                <a:effectLst/>
                <a:highlight>
                  <a:srgbClr val="FFFFFF"/>
                </a:highlight>
                <a:uLnTx/>
                <a:uFillTx/>
                <a:latin typeface="Consolas"/>
              </a:rPr>
              <a:t>mutex</a:t>
            </a:r>
            <a:r>
              <a:rPr kumimoji="0" lang="de-DE" sz="1800" b="1" i="0" u="none" strike="noStrike" kern="0" cap="none" spc="0" normalizeH="0" baseline="0" noProof="0" dirty="0" smtClean="0">
                <a:ln>
                  <a:noFill/>
                </a:ln>
                <a:solidFill>
                  <a:srgbClr val="000000"/>
                </a:solidFill>
                <a:effectLst/>
                <a:highlight>
                  <a:srgbClr val="FFFFFF"/>
                </a:highlight>
                <a:uLnTx/>
                <a:uFillTx/>
                <a:latin typeface="Consolas"/>
              </a:rPr>
              <a:t>&gt;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800" b="1"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de-DE" sz="1800" b="1"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800" b="1" i="0" u="none" strike="noStrike" kern="0" cap="none" spc="0" normalizeH="0" baseline="0" noProof="0" dirty="0" err="1" smtClean="0">
                <a:ln>
                  <a:noFill/>
                </a:ln>
                <a:solidFill>
                  <a:srgbClr val="000000"/>
                </a:solidFill>
                <a:effectLst/>
                <a:highlight>
                  <a:srgbClr val="FFFFFF"/>
                </a:highlight>
                <a:uLnTx/>
                <a:uFillTx/>
                <a:latin typeface="Consolas"/>
              </a:rPr>
              <a:t>g_myDataMutex</a:t>
            </a:r>
            <a:r>
              <a:rPr kumimoji="0" lang="de-DE" sz="1800" b="1"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80"/>
                </a:solidFill>
                <a:effectLst/>
                <a:highlight>
                  <a:srgbClr val="FFFFFF"/>
                </a:highlight>
                <a:uLnTx/>
                <a:uFillTx/>
                <a:latin typeface="Consolas"/>
              </a:rPr>
              <a: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808080"/>
                </a:solidFill>
                <a:effectLst/>
                <a:highlight>
                  <a:srgbClr val="FFFFFF"/>
                </a:highlight>
                <a:uLnTx/>
                <a:uFillTx/>
                <a:latin typeface="Consolas"/>
              </a:rPr>
              <a:t>in_newVal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unlock */</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10" name="Rechteck 9"/>
          <p:cNvSpPr/>
          <p:nvPr/>
        </p:nvSpPr>
        <p:spPr>
          <a:xfrm>
            <a:off x="3886987" y="924858"/>
            <a:ext cx="504056"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C++</a:t>
            </a:r>
          </a:p>
        </p:txBody>
      </p:sp>
      <p:sp>
        <p:nvSpPr>
          <p:cNvPr id="11" name="Rechteck 10"/>
          <p:cNvSpPr/>
          <p:nvPr/>
        </p:nvSpPr>
        <p:spPr>
          <a:xfrm>
            <a:off x="7478636" y="2513373"/>
            <a:ext cx="1647827" cy="388267"/>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No semicolon!</a:t>
            </a:r>
          </a:p>
        </p:txBody>
      </p:sp>
      <p:cxnSp>
        <p:nvCxnSpPr>
          <p:cNvPr id="12" name="Gerade Verbindung mit Pfeil 11"/>
          <p:cNvCxnSpPr/>
          <p:nvPr/>
        </p:nvCxnSpPr>
        <p:spPr>
          <a:xfrm>
            <a:off x="8244408" y="2988202"/>
            <a:ext cx="0" cy="280697"/>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1638249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3"/>
          </p:nvPr>
        </p:nvSpPr>
        <p:spPr/>
        <p:txBody>
          <a:bodyPr/>
          <a:lstStyle/>
          <a:p>
            <a:r>
              <a:rPr lang="de-DE" dirty="0" smtClean="0"/>
              <a:t>Multithreading</a:t>
            </a:r>
            <a:endParaRPr lang="de-DE" dirty="0"/>
          </a:p>
        </p:txBody>
      </p:sp>
      <p:sp>
        <p:nvSpPr>
          <p:cNvPr id="5" name="Textplatzhalter 4"/>
          <p:cNvSpPr>
            <a:spLocks noGrp="1"/>
          </p:cNvSpPr>
          <p:nvPr>
            <p:ph type="body" sz="quarter" idx="14"/>
          </p:nvPr>
        </p:nvSpPr>
        <p:spPr/>
        <p:txBody>
          <a:bodyPr/>
          <a:lstStyle/>
          <a:p>
            <a:r>
              <a:rPr lang="de-DE" dirty="0" smtClean="0"/>
              <a:t>AGENDA</a:t>
            </a:r>
            <a:endParaRPr lang="de-DE" dirty="0"/>
          </a:p>
        </p:txBody>
      </p:sp>
      <p:sp>
        <p:nvSpPr>
          <p:cNvPr id="6" name="Textplatzhalter 5"/>
          <p:cNvSpPr>
            <a:spLocks noGrp="1"/>
          </p:cNvSpPr>
          <p:nvPr>
            <p:ph type="body" sz="quarter" idx="16"/>
          </p:nvPr>
        </p:nvSpPr>
        <p:spPr/>
        <p:txBody>
          <a:bodyPr>
            <a:normAutofit fontScale="92500" lnSpcReduction="20000"/>
          </a:bodyPr>
          <a:lstStyle/>
          <a:p>
            <a:endParaRPr lang="de-DE"/>
          </a:p>
        </p:txBody>
      </p:sp>
      <p:sp>
        <p:nvSpPr>
          <p:cNvPr id="7" name="Textplatzhalter 6"/>
          <p:cNvSpPr>
            <a:spLocks noGrp="1"/>
          </p:cNvSpPr>
          <p:nvPr>
            <p:ph type="body" sz="quarter" idx="17"/>
          </p:nvPr>
        </p:nvSpPr>
        <p:spPr/>
        <p:txBody>
          <a:bodyPr/>
          <a:lstStyle/>
          <a:p>
            <a:r>
              <a:rPr lang="de-DE" dirty="0" err="1" smtClean="0"/>
              <a:t>Introduction</a:t>
            </a:r>
            <a:endParaRPr lang="de-DE" dirty="0" smtClean="0"/>
          </a:p>
          <a:p>
            <a:r>
              <a:rPr lang="de-DE" dirty="0" err="1"/>
              <a:t>Running</a:t>
            </a:r>
            <a:r>
              <a:rPr lang="de-DE" dirty="0"/>
              <a:t> multiple </a:t>
            </a:r>
            <a:r>
              <a:rPr lang="de-DE" dirty="0" err="1"/>
              <a:t>threads</a:t>
            </a:r>
            <a:endParaRPr lang="de-DE" dirty="0"/>
          </a:p>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endParaRPr lang="de-DE" dirty="0"/>
          </a:p>
          <a:p>
            <a:r>
              <a:rPr lang="de-DE" dirty="0" err="1"/>
              <a:t>Wait</a:t>
            </a:r>
            <a:r>
              <a:rPr lang="de-DE" dirty="0"/>
              <a:t> </a:t>
            </a:r>
            <a:r>
              <a:rPr lang="de-DE" dirty="0" err="1"/>
              <a:t>and</a:t>
            </a:r>
            <a:r>
              <a:rPr lang="de-DE" dirty="0"/>
              <a:t> </a:t>
            </a:r>
            <a:r>
              <a:rPr lang="de-DE" dirty="0" err="1" smtClean="0"/>
              <a:t>signal</a:t>
            </a:r>
            <a:r>
              <a:rPr lang="de-DE" dirty="0" smtClean="0"/>
              <a:t> </a:t>
            </a:r>
            <a:r>
              <a:rPr lang="de-DE" dirty="0"/>
              <a:t>– </a:t>
            </a:r>
            <a:r>
              <a:rPr lang="de-DE" dirty="0" err="1"/>
              <a:t>condition</a:t>
            </a:r>
            <a:r>
              <a:rPr lang="de-DE" dirty="0"/>
              <a:t> variables</a:t>
            </a:r>
          </a:p>
          <a:p>
            <a:r>
              <a:rPr lang="de-DE" dirty="0"/>
              <a:t>Summary</a:t>
            </a:r>
          </a:p>
          <a:p>
            <a:r>
              <a:rPr lang="de-DE" dirty="0"/>
              <a:t>References</a:t>
            </a:r>
          </a:p>
          <a:p>
            <a:endParaRPr lang="de-DE" dirty="0"/>
          </a:p>
        </p:txBody>
      </p:sp>
      <p:sp>
        <p:nvSpPr>
          <p:cNvPr id="14" name="Fußzeilenplatzhalter 13"/>
          <p:cNvSpPr>
            <a:spLocks noGrp="1"/>
          </p:cNvSpPr>
          <p:nvPr>
            <p:ph type="ftr" sz="quarter" idx="11"/>
          </p:nvPr>
        </p:nvSpPr>
        <p:spPr/>
        <p:txBody>
          <a:bodyPr/>
          <a:lstStyle/>
          <a:p>
            <a:pPr algn="l"/>
            <a:r>
              <a:rPr lang="de-DE" smtClean="0"/>
              <a:t>Multithreading</a:t>
            </a:r>
            <a:endParaRPr lang="de-DE" dirty="0"/>
          </a:p>
        </p:txBody>
      </p:sp>
      <p:sp>
        <p:nvSpPr>
          <p:cNvPr id="15" name="Datumsplatzhalter 14"/>
          <p:cNvSpPr>
            <a:spLocks noGrp="1"/>
          </p:cNvSpPr>
          <p:nvPr>
            <p:ph type="dt" sz="half" idx="10"/>
          </p:nvPr>
        </p:nvSpPr>
        <p:spPr/>
        <p:txBody>
          <a:bodyPr/>
          <a:lstStyle/>
          <a:p>
            <a:pPr algn="r"/>
            <a:r>
              <a:rPr lang="de-DE" smtClean="0"/>
              <a:t>Gerald Fahrnholz - April 2017</a:t>
            </a:r>
            <a:endParaRPr lang="de-DE" dirty="0"/>
          </a:p>
        </p:txBody>
      </p:sp>
    </p:spTree>
    <p:extLst>
      <p:ext uri="{BB962C8B-B14F-4D97-AF65-F5344CB8AC3E}">
        <p14:creationId xmlns:p14="http://schemas.microsoft.com/office/powerpoint/2010/main" val="3412562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Thread sample </a:t>
            </a:r>
            <a:r>
              <a:rPr lang="de-DE" dirty="0" err="1"/>
              <a:t>with</a:t>
            </a:r>
            <a:r>
              <a:rPr lang="de-DE" dirty="0"/>
              <a:t> </a:t>
            </a:r>
            <a:r>
              <a:rPr lang="de-DE" dirty="0" err="1"/>
              <a:t>synchronization</a:t>
            </a:r>
            <a:r>
              <a:rPr lang="de-DE" dirty="0"/>
              <a:t> II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804249" y="51470"/>
            <a:ext cx="2088232" cy="504056"/>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smtClean="0"/>
              <a:t>data</a:t>
            </a:r>
            <a:r>
              <a:rPr lang="de-DE" dirty="0" smtClean="0"/>
              <a:t/>
            </a:r>
            <a:br>
              <a:rPr lang="de-DE" dirty="0" smtClean="0"/>
            </a:br>
            <a:r>
              <a:rPr lang="de-DE" dirty="0" smtClean="0"/>
              <a:t> </a:t>
            </a:r>
            <a:r>
              <a:rPr lang="de-DE" dirty="0"/>
              <a:t>- </a:t>
            </a:r>
            <a:r>
              <a:rPr lang="de-DE" dirty="0" err="1"/>
              <a:t>mutexes</a:t>
            </a:r>
            <a:endParaRPr lang="de-DE" dirty="0"/>
          </a:p>
          <a:p>
            <a:endParaRPr lang="de-DE" dirty="0"/>
          </a:p>
        </p:txBody>
      </p:sp>
      <p:sp>
        <p:nvSpPr>
          <p:cNvPr id="6" name="Rechteck 5"/>
          <p:cNvSpPr/>
          <p:nvPr/>
        </p:nvSpPr>
        <p:spPr>
          <a:xfrm>
            <a:off x="229875" y="650465"/>
            <a:ext cx="4253002" cy="2308324"/>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200" b="0" i="0" u="none" strike="noStrike" kern="0" cap="none" spc="0" normalizeH="0" baseline="0" noProof="0" dirty="0" smtClean="0">
              <a:ln>
                <a:noFill/>
              </a:ln>
              <a:solidFill>
                <a:srgbClr val="0000FF"/>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do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string</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lock_guard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recursive_mutex</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&gt;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g_myDataMutex</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80"/>
                </a:solidFill>
                <a:effectLst/>
                <a:highlight>
                  <a:srgbClr val="FFFFFF"/>
                </a:highlight>
                <a:uLnTx/>
                <a:uFillTx/>
                <a:latin typeface="Consolas"/>
              </a:rPr>
              <a: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automatic</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unlock</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cout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80"/>
                </a:solidFill>
                <a:effectLst/>
                <a:highlight>
                  <a:srgbClr val="FFFFFF"/>
                </a:highlight>
                <a:uLnTx/>
                <a:uFillTx/>
                <a:latin typeface="Consolas"/>
              </a:rPr>
              <a:t>&lt;&lt;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info.c_str</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80"/>
                </a:solidFill>
                <a:effectLst/>
                <a:highlight>
                  <a:srgbClr val="FFFFFF"/>
                </a:highlight>
                <a:uLnTx/>
                <a:uFillTx/>
                <a:latin typeface="Consolas"/>
              </a:rPr>
              <a:t>&lt;&lt;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200" b="0" i="0" u="none" strike="noStrike" kern="0" cap="none" spc="0" normalizeH="0" baseline="0" noProof="0" dirty="0" smtClean="0">
              <a:ln>
                <a:noFill/>
              </a:ln>
              <a:solidFill>
                <a:prstClr val="black"/>
              </a:solidFill>
              <a:effectLst/>
              <a:uLnTx/>
              <a:uFillTx/>
              <a:latin typeface="Arial"/>
            </a:endParaRPr>
          </a:p>
        </p:txBody>
      </p:sp>
      <p:sp>
        <p:nvSpPr>
          <p:cNvPr id="7" name="Rechteck 6"/>
          <p:cNvSpPr/>
          <p:nvPr/>
        </p:nvSpPr>
        <p:spPr>
          <a:xfrm>
            <a:off x="3786969" y="555526"/>
            <a:ext cx="504056"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C++</a:t>
            </a:r>
          </a:p>
        </p:txBody>
      </p:sp>
      <p:sp>
        <p:nvSpPr>
          <p:cNvPr id="8" name="Rechteck 7"/>
          <p:cNvSpPr/>
          <p:nvPr/>
        </p:nvSpPr>
        <p:spPr>
          <a:xfrm>
            <a:off x="4587602" y="652940"/>
            <a:ext cx="4232870" cy="2308324"/>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static</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do</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string</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lock</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Program</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.g_myDataLock</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automatic</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unlock</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Console</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.Write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en-US" sz="1200" b="0" i="0" u="none" strike="noStrike" kern="0" cap="none" spc="0" normalizeH="0" baseline="0" noProof="0" dirty="0" smtClean="0">
              <a:ln>
                <a:noFill/>
              </a:ln>
              <a:solidFill>
                <a:srgbClr val="0000FF"/>
              </a:solidFill>
              <a:effectLst/>
              <a:highlight>
                <a:srgbClr val="FFFFFF"/>
              </a:highlight>
              <a:uLnTx/>
              <a:uFillTx/>
              <a:latin typeface="Consolas"/>
            </a:endParaRPr>
          </a:p>
        </p:txBody>
      </p:sp>
      <p:sp>
        <p:nvSpPr>
          <p:cNvPr id="9" name="Rechteck 8"/>
          <p:cNvSpPr/>
          <p:nvPr/>
        </p:nvSpPr>
        <p:spPr>
          <a:xfrm>
            <a:off x="8222080" y="555526"/>
            <a:ext cx="428972"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C#</a:t>
            </a:r>
          </a:p>
        </p:txBody>
      </p:sp>
      <p:sp>
        <p:nvSpPr>
          <p:cNvPr id="10" name="Rechteck 9"/>
          <p:cNvSpPr/>
          <p:nvPr/>
        </p:nvSpPr>
        <p:spPr>
          <a:xfrm>
            <a:off x="4759077" y="3459653"/>
            <a:ext cx="3871004" cy="1200329"/>
          </a:xfrm>
          <a:prstGeom prst="rect">
            <a:avLst/>
          </a:prstGeom>
          <a:solidFill>
            <a:srgbClr val="FAFEC4"/>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prstClr val="black"/>
                </a:solidFill>
                <a:effectLst/>
                <a:uLnTx/>
                <a:uFillTx/>
                <a:latin typeface="Arial"/>
              </a:rPr>
              <a:t>___________ ABCDEFGHIJK </a:t>
            </a:r>
            <a:r>
              <a:rPr kumimoji="0" lang="de-DE" sz="1200" b="0" i="0" u="none" strike="noStrike" kern="0" cap="none" spc="0" normalizeH="0" baseline="0" noProof="0" dirty="0" err="1" smtClean="0">
                <a:ln>
                  <a:noFill/>
                </a:ln>
                <a:solidFill>
                  <a:prstClr val="black"/>
                </a:solidFill>
                <a:effectLst/>
                <a:uLnTx/>
                <a:uFillTx/>
                <a:latin typeface="Arial"/>
              </a:rPr>
              <a:t>ABCDEFGHIJK</a:t>
            </a:r>
            <a:r>
              <a:rPr kumimoji="0" lang="de-DE" sz="1200" b="0" i="0" u="none" strike="noStrike" kern="0" cap="none" spc="0" normalizeH="0" baseline="0" noProof="0" dirty="0" smtClean="0">
                <a:ln>
                  <a:noFill/>
                </a:ln>
                <a:solidFill>
                  <a:prstClr val="black"/>
                </a:solidFill>
                <a:effectLst/>
                <a:uLnTx/>
                <a:uFillTx/>
                <a:latin typeface="Arial"/>
              </a:rPr>
              <a:t> ___________ ___________ ABCDEFGHIJK </a:t>
            </a:r>
            <a:r>
              <a:rPr kumimoji="0" lang="de-DE" sz="1200" b="0" i="0" u="none" strike="noStrike" kern="0" cap="none" spc="0" normalizeH="0" baseline="0" noProof="0" dirty="0" err="1" smtClean="0">
                <a:ln>
                  <a:noFill/>
                </a:ln>
                <a:solidFill>
                  <a:prstClr val="black"/>
                </a:solidFill>
                <a:effectLst/>
                <a:uLnTx/>
                <a:uFillTx/>
                <a:latin typeface="Arial"/>
              </a:rPr>
              <a:t>ABCDEFGHIJK</a:t>
            </a:r>
            <a:r>
              <a:rPr kumimoji="0" lang="de-DE" sz="1200" b="0" i="0" u="none" strike="noStrike" kern="0" cap="none" spc="0" normalizeH="0" baseline="0" noProof="0" dirty="0" smtClean="0">
                <a:ln>
                  <a:noFill/>
                </a:ln>
                <a:solidFill>
                  <a:prstClr val="black"/>
                </a:solidFill>
                <a:effectLst/>
                <a:uLnTx/>
                <a:uFillTx/>
                <a:latin typeface="Arial"/>
              </a:rPr>
              <a:t> </a:t>
            </a:r>
            <a:r>
              <a:rPr kumimoji="0" lang="de-DE" sz="1200" b="0" i="0" u="none" strike="noStrike" kern="0" cap="none" spc="0" normalizeH="0" baseline="0" noProof="0" dirty="0" err="1" smtClean="0">
                <a:ln>
                  <a:noFill/>
                </a:ln>
                <a:solidFill>
                  <a:prstClr val="black"/>
                </a:solidFill>
                <a:effectLst/>
                <a:uLnTx/>
                <a:uFillTx/>
                <a:latin typeface="Arial"/>
              </a:rPr>
              <a:t>ABCDEFGHIJK</a:t>
            </a:r>
            <a:r>
              <a:rPr kumimoji="0" lang="de-DE" sz="1200" b="0" i="0" u="none" strike="noStrike" kern="0" cap="none" spc="0" normalizeH="0" baseline="0" noProof="0" dirty="0" smtClean="0">
                <a:ln>
                  <a:noFill/>
                </a:ln>
                <a:solidFill>
                  <a:prstClr val="black"/>
                </a:solidFill>
                <a:effectLst/>
                <a:uLnTx/>
                <a:uFillTx/>
                <a:latin typeface="Arial"/>
              </a:rPr>
              <a:t> </a:t>
            </a:r>
            <a:r>
              <a:rPr kumimoji="0" lang="de-DE" sz="1200" b="0" i="0" u="none" strike="noStrike" kern="0" cap="none" spc="0" normalizeH="0" baseline="0" noProof="0" dirty="0" err="1" smtClean="0">
                <a:ln>
                  <a:noFill/>
                </a:ln>
                <a:solidFill>
                  <a:prstClr val="black"/>
                </a:solidFill>
                <a:effectLst/>
                <a:uLnTx/>
                <a:uFillTx/>
                <a:latin typeface="Arial"/>
              </a:rPr>
              <a:t>ABCDEFGHIJK</a:t>
            </a:r>
            <a:r>
              <a:rPr kumimoji="0" lang="de-DE" sz="1200" b="0" i="0" u="none" strike="noStrike" kern="0" cap="none" spc="0" normalizeH="0" baseline="0" noProof="0" dirty="0" smtClean="0">
                <a:ln>
                  <a:noFill/>
                </a:ln>
                <a:solidFill>
                  <a:prstClr val="black"/>
                </a:solidFill>
                <a:effectLst/>
                <a:uLnTx/>
                <a:uFillTx/>
                <a:latin typeface="Arial"/>
              </a:rPr>
              <a:t> </a:t>
            </a:r>
            <a:r>
              <a:rPr kumimoji="0" lang="de-DE" sz="1200" b="0" i="0" u="none" strike="noStrike" kern="0" cap="none" spc="0" normalizeH="0" baseline="0" noProof="0" dirty="0" err="1" smtClean="0">
                <a:ln>
                  <a:noFill/>
                </a:ln>
                <a:solidFill>
                  <a:prstClr val="black"/>
                </a:solidFill>
                <a:effectLst/>
                <a:uLnTx/>
                <a:uFillTx/>
                <a:latin typeface="Arial"/>
              </a:rPr>
              <a:t>ABCDEFGHIJK</a:t>
            </a:r>
            <a:r>
              <a:rPr kumimoji="0" lang="de-DE" sz="1200" b="0" i="0" u="none" strike="noStrike" kern="0" cap="none" spc="0" normalizeH="0" baseline="0" noProof="0" dirty="0" smtClean="0">
                <a:ln>
                  <a:noFill/>
                </a:ln>
                <a:solidFill>
                  <a:prstClr val="black"/>
                </a:solidFill>
                <a:effectLst/>
                <a:uLnTx/>
                <a:uFillTx/>
                <a:latin typeface="Arial"/>
              </a:rPr>
              <a:t> ___________ ___________ ___________ ABCDEFGHIJK __________ _ ABCDEFGHIJK ___________ ABCDEFGHIJK</a:t>
            </a:r>
          </a:p>
        </p:txBody>
      </p:sp>
      <p:sp>
        <p:nvSpPr>
          <p:cNvPr id="11" name="Rechteck 10"/>
          <p:cNvSpPr/>
          <p:nvPr/>
        </p:nvSpPr>
        <p:spPr>
          <a:xfrm>
            <a:off x="6200312" y="3051385"/>
            <a:ext cx="2484276"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Output of C++ and C#</a:t>
            </a:r>
          </a:p>
        </p:txBody>
      </p:sp>
      <p:cxnSp>
        <p:nvCxnSpPr>
          <p:cNvPr id="12" name="Gerade Verbindung mit Pfeil 11"/>
          <p:cNvCxnSpPr/>
          <p:nvPr/>
        </p:nvCxnSpPr>
        <p:spPr>
          <a:xfrm>
            <a:off x="4139952" y="3940250"/>
            <a:ext cx="504056" cy="0"/>
          </a:xfrm>
          <a:prstGeom prst="straightConnector1">
            <a:avLst/>
          </a:prstGeom>
          <a:noFill/>
          <a:ln w="25400" cap="flat" cmpd="sng" algn="ctr">
            <a:solidFill>
              <a:srgbClr val="E12D2D">
                <a:shade val="95000"/>
                <a:satMod val="105000"/>
              </a:srgbClr>
            </a:solidFill>
            <a:prstDash val="solid"/>
            <a:tailEnd type="arrow"/>
          </a:ln>
          <a:effectLst/>
        </p:spPr>
      </p:cxnSp>
      <p:sp>
        <p:nvSpPr>
          <p:cNvPr id="13" name="Rechteck 12"/>
          <p:cNvSpPr/>
          <p:nvPr/>
        </p:nvSpPr>
        <p:spPr>
          <a:xfrm>
            <a:off x="2337723" y="771550"/>
            <a:ext cx="1272928" cy="576064"/>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Lock only for fetching data</a:t>
            </a:r>
          </a:p>
        </p:txBody>
      </p:sp>
      <p:cxnSp>
        <p:nvCxnSpPr>
          <p:cNvPr id="14" name="Gerade Verbindung mit Pfeil 13"/>
          <p:cNvCxnSpPr/>
          <p:nvPr/>
        </p:nvCxnSpPr>
        <p:spPr>
          <a:xfrm flipH="1">
            <a:off x="2337723" y="1419622"/>
            <a:ext cx="506085" cy="720080"/>
          </a:xfrm>
          <a:prstGeom prst="straightConnector1">
            <a:avLst/>
          </a:prstGeom>
          <a:noFill/>
          <a:ln w="25400" cap="flat" cmpd="sng" algn="ctr">
            <a:solidFill>
              <a:srgbClr val="E12D2D">
                <a:shade val="95000"/>
                <a:satMod val="105000"/>
              </a:srgbClr>
            </a:solidFill>
            <a:prstDash val="solid"/>
            <a:tailEnd type="arrow"/>
          </a:ln>
          <a:effectLst/>
        </p:spPr>
      </p:cxnSp>
      <p:sp>
        <p:nvSpPr>
          <p:cNvPr id="15" name="Textfeld 14"/>
          <p:cNvSpPr txBox="1"/>
          <p:nvPr/>
        </p:nvSpPr>
        <p:spPr>
          <a:xfrm>
            <a:off x="154806" y="3291830"/>
            <a:ext cx="3943326" cy="1538883"/>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prstClr val="black"/>
                </a:solidFill>
                <a:latin typeface="Arial"/>
                <a:cs typeface="Courier New" panose="02070309020205020404" pitchFamily="49" charset="0"/>
              </a:rPr>
              <a:t>Now it is guaranteed that the variable only has one of the defined </a:t>
            </a:r>
            <a:r>
              <a:rPr lang="en-US" sz="1400" dirty="0" smtClean="0">
                <a:solidFill>
                  <a:prstClr val="black"/>
                </a:solidFill>
                <a:latin typeface="Arial"/>
                <a:cs typeface="Courier New" panose="02070309020205020404" pitchFamily="49" charset="0"/>
              </a:rPr>
              <a:t>values</a:t>
            </a:r>
            <a:r>
              <a:rPr lang="en-US" sz="1400" dirty="0" smtClean="0">
                <a:solidFill>
                  <a:prstClr val="black"/>
                </a:solidFill>
                <a:latin typeface="Arial"/>
                <a:cs typeface="Courier New" panose="02070309020205020404" pitchFamily="49" charset="0"/>
              </a:rPr>
              <a:t>.</a:t>
            </a:r>
            <a:br>
              <a:rPr lang="en-US" sz="1400" dirty="0" smtClean="0">
                <a:solidFill>
                  <a:prstClr val="black"/>
                </a:solidFill>
                <a:latin typeface="Arial"/>
                <a:cs typeface="Courier New" panose="02070309020205020404" pitchFamily="49" charset="0"/>
              </a:rPr>
            </a:br>
            <a:endParaRPr lang="en-US" sz="600" dirty="0" smtClean="0">
              <a:solidFill>
                <a:prstClr val="black"/>
              </a:solidFill>
              <a:latin typeface="Arial"/>
              <a:cs typeface="Courier New" panose="02070309020205020404" pitchFamily="49" charset="0"/>
            </a:endParaRPr>
          </a:p>
          <a:p>
            <a:pPr marL="285750" indent="-285750">
              <a:buFont typeface="Arial" panose="020B0604020202020204" pitchFamily="34" charset="0"/>
              <a:buChar char="•"/>
            </a:pPr>
            <a:r>
              <a:rPr lang="en-US" sz="1400" dirty="0">
                <a:solidFill>
                  <a:prstClr val="black"/>
                </a:solidFill>
                <a:latin typeface="Arial"/>
              </a:rPr>
              <a:t>Because of multi threading it remains random </a:t>
            </a:r>
            <a:r>
              <a:rPr lang="en-US" sz="1400" dirty="0" smtClean="0">
                <a:solidFill>
                  <a:prstClr val="black"/>
                </a:solidFill>
                <a:latin typeface="Arial"/>
              </a:rPr>
              <a:t>behavior </a:t>
            </a:r>
            <a:r>
              <a:rPr lang="en-US" sz="1400" dirty="0">
                <a:solidFill>
                  <a:prstClr val="black"/>
                </a:solidFill>
                <a:latin typeface="Arial"/>
              </a:rPr>
              <a:t>how many reads will result in the same value before it changes</a:t>
            </a:r>
            <a:r>
              <a:rPr lang="en-US" sz="1600" dirty="0">
                <a:solidFill>
                  <a:prstClr val="black"/>
                </a:solidFill>
                <a:latin typeface="Arial"/>
              </a:rPr>
              <a:t>. </a:t>
            </a:r>
          </a:p>
          <a:p>
            <a:pPr marL="285750" indent="-285750">
              <a:buFont typeface="Arial" panose="020B0604020202020204" pitchFamily="34" charset="0"/>
              <a:buChar char="•"/>
            </a:pPr>
            <a:endParaRPr lang="de-DE" sz="1600" dirty="0">
              <a:solidFill>
                <a:prstClr val="black"/>
              </a:solidFill>
              <a:latin typeface="Arial"/>
            </a:endParaRPr>
          </a:p>
        </p:txBody>
      </p:sp>
    </p:spTree>
    <p:extLst>
      <p:ext uri="{BB962C8B-B14F-4D97-AF65-F5344CB8AC3E}">
        <p14:creationId xmlns:p14="http://schemas.microsoft.com/office/powerpoint/2010/main" val="920745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Repeated locking with </a:t>
            </a:r>
            <a:r>
              <a:rPr lang="en-US" dirty="0" err="1"/>
              <a:t>mutex</a:t>
            </a:r>
            <a:r>
              <a:rPr lang="en-US" dirty="0"/>
              <a:t>/</a:t>
            </a:r>
            <a:r>
              <a:rPr lang="en-US" dirty="0" err="1"/>
              <a:t>unique_lock</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804249" y="51470"/>
            <a:ext cx="2088232" cy="504056"/>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r>
              <a:rPr lang="de-DE" dirty="0"/>
              <a:t> - </a:t>
            </a:r>
            <a:r>
              <a:rPr lang="de-DE" dirty="0" err="1"/>
              <a:t>mutexes</a:t>
            </a:r>
            <a:endParaRPr lang="de-DE" dirty="0"/>
          </a:p>
          <a:p>
            <a:endParaRPr lang="de-DE" dirty="0"/>
          </a:p>
        </p:txBody>
      </p:sp>
      <p:sp>
        <p:nvSpPr>
          <p:cNvPr id="6" name="Rechteck 5"/>
          <p:cNvSpPr/>
          <p:nvPr/>
        </p:nvSpPr>
        <p:spPr>
          <a:xfrm>
            <a:off x="251520" y="1059582"/>
            <a:ext cx="8352928" cy="3600986"/>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Thread needing access to global data</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unique_lock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recursive_mutex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g_myDataMutex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g_myData.ReadSomeValues</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g_myData.ChangeSomeValues</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unlock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 temporarily release lock of data ##</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e.g. make some time consuming calculations</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reacquire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lock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of</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data</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do something else with global data</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automatic</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unlock</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of</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mutex</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p:txBody>
      </p:sp>
      <p:sp>
        <p:nvSpPr>
          <p:cNvPr id="7" name="Textplatzhalter 5"/>
          <p:cNvSpPr txBox="1">
            <a:spLocks/>
          </p:cNvSpPr>
          <p:nvPr/>
        </p:nvSpPr>
        <p:spPr>
          <a:xfrm>
            <a:off x="251520" y="722819"/>
            <a:ext cx="8424936" cy="615270"/>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Repeatedly</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access</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shared</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data</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and</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in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between</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give</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other</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threads</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chance</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for</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data</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de-DE" sz="16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access</a:t>
            </a:r>
            <a:r>
              <a:rPr kumimoji="0" lang="de-DE"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t>
            </a:r>
            <a:endParaRPr kumimoji="0" lang="de-DE" sz="1600" b="0" i="0" u="none" strike="noStrike" kern="1200" cap="none" spc="0" normalizeH="0" baseline="0" noProof="0" dirty="0">
              <a:ln>
                <a:noFill/>
              </a:ln>
              <a:solidFill>
                <a:sysClr val="windowText" lastClr="000000"/>
              </a:solidFill>
              <a:effectLst/>
              <a:uLnTx/>
              <a:uFillTx/>
              <a:latin typeface="Arial"/>
              <a:ea typeface="+mn-ea"/>
              <a:cs typeface="Arial" pitchFamily="34" charset="0"/>
            </a:endParaRPr>
          </a:p>
        </p:txBody>
      </p:sp>
    </p:spTree>
    <p:extLst>
      <p:ext uri="{BB962C8B-B14F-4D97-AF65-F5344CB8AC3E}">
        <p14:creationId xmlns:p14="http://schemas.microsoft.com/office/powerpoint/2010/main" val="470202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Avoid long waiting: </a:t>
            </a:r>
            <a:r>
              <a:rPr lang="en-US" dirty="0" err="1"/>
              <a:t>timed_mutex</a:t>
            </a:r>
            <a:r>
              <a:rPr lang="en-US" dirty="0"/>
              <a:t> / </a:t>
            </a:r>
            <a:r>
              <a:rPr lang="en-US" dirty="0" err="1"/>
              <a:t>try_lock</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732240" y="51470"/>
            <a:ext cx="2160241" cy="504056"/>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smtClean="0"/>
              <a:t>data</a:t>
            </a:r>
            <a:r>
              <a:rPr lang="de-DE" dirty="0" smtClean="0"/>
              <a:t/>
            </a:r>
            <a:br>
              <a:rPr lang="de-DE" dirty="0" smtClean="0"/>
            </a:br>
            <a:r>
              <a:rPr lang="de-DE" dirty="0" smtClean="0"/>
              <a:t> </a:t>
            </a:r>
            <a:r>
              <a:rPr lang="de-DE" dirty="0"/>
              <a:t>- </a:t>
            </a:r>
            <a:r>
              <a:rPr lang="de-DE" dirty="0" err="1"/>
              <a:t>mutexes</a:t>
            </a:r>
            <a:endParaRPr lang="de-DE" dirty="0"/>
          </a:p>
          <a:p>
            <a:endParaRPr lang="de-DE" dirty="0"/>
          </a:p>
        </p:txBody>
      </p:sp>
      <p:sp>
        <p:nvSpPr>
          <p:cNvPr id="6" name="Textplatzhalter 5"/>
          <p:cNvSpPr txBox="1">
            <a:spLocks/>
          </p:cNvSpPr>
          <p:nvPr/>
        </p:nvSpPr>
        <p:spPr>
          <a:xfrm>
            <a:off x="251520" y="1138327"/>
            <a:ext cx="8424936" cy="615270"/>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When trying to access shared data you may be prepared for not getting access:</a:t>
            </a:r>
            <a:endParaRPr kumimoji="0" lang="de-DE" sz="1600" b="0" i="0" u="none" strike="noStrike" kern="1200" cap="none" spc="0" normalizeH="0" baseline="0" noProof="0" dirty="0">
              <a:ln>
                <a:noFill/>
              </a:ln>
              <a:solidFill>
                <a:sysClr val="windowText" lastClr="000000"/>
              </a:solidFill>
              <a:effectLst/>
              <a:uLnTx/>
              <a:uFillTx/>
              <a:latin typeface="Arial"/>
              <a:ea typeface="+mn-ea"/>
              <a:cs typeface="Arial" pitchFamily="34" charset="0"/>
            </a:endParaRPr>
          </a:p>
        </p:txBody>
      </p:sp>
      <p:sp>
        <p:nvSpPr>
          <p:cNvPr id="7" name="Rechteck 6"/>
          <p:cNvSpPr/>
          <p:nvPr/>
        </p:nvSpPr>
        <p:spPr>
          <a:xfrm>
            <a:off x="251520" y="659532"/>
            <a:ext cx="6372200" cy="307777"/>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recursive_timed_mutex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g_myDataMutex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400" b="0" i="0" u="none" strike="noStrike" kern="0" cap="none" spc="0" normalizeH="0" baseline="0" noProof="0" dirty="0" smtClean="0">
              <a:ln>
                <a:noFill/>
              </a:ln>
              <a:solidFill>
                <a:prstClr val="black"/>
              </a:solidFill>
              <a:effectLst/>
              <a:uLnTx/>
              <a:uFillTx/>
              <a:latin typeface="Arial"/>
            </a:endParaRPr>
          </a:p>
        </p:txBody>
      </p:sp>
      <p:sp>
        <p:nvSpPr>
          <p:cNvPr id="8" name="Rechteck 7"/>
          <p:cNvSpPr/>
          <p:nvPr/>
        </p:nvSpPr>
        <p:spPr>
          <a:xfrm>
            <a:off x="251520" y="1498367"/>
            <a:ext cx="7200800" cy="3170099"/>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 not yet locking </a:t>
            </a:r>
            <a:r>
              <a:rPr kumimoji="0" lang="en-US" sz="1400" b="0" i="0" u="none" strike="noStrike" kern="0" cap="none" spc="0" normalizeH="0" baseline="0" noProof="0" dirty="0" err="1" smtClean="0">
                <a:ln>
                  <a:noFill/>
                </a:ln>
                <a:solidFill>
                  <a:srgbClr val="008000"/>
                </a:solidFill>
                <a:effectLst/>
                <a:highlight>
                  <a:srgbClr val="FFFFFF"/>
                </a:highlight>
                <a:uLnTx/>
                <a:uFillTx/>
                <a:latin typeface="Consolas"/>
              </a:rPr>
              <a:t>mutex</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for data access ##</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unique_lock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recursive_timed_mutex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g_myDataMutex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defer_lock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if</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en-US" sz="1600" b="1" i="0" u="none" strike="noStrike" kern="0" cap="none" spc="0" normalizeH="0" baseline="0" noProof="0" dirty="0" err="1" smtClean="0">
                <a:ln>
                  <a:noFill/>
                </a:ln>
                <a:solidFill>
                  <a:srgbClr val="000000"/>
                </a:solidFill>
                <a:effectLst/>
                <a:highlight>
                  <a:srgbClr val="FFFFFF"/>
                </a:highlight>
                <a:uLnTx/>
                <a:uFillTx/>
                <a:latin typeface="Consolas"/>
              </a:rPr>
              <a:t>try_lock</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 lock if possible ##</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or</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if</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try_lock_for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chrono</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milliseconds</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(10)))</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access</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data</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else</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data access was not granted</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do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something</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else</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400" b="0" i="0" u="none" strike="noStrike" kern="0" cap="none" spc="0" normalizeH="0" baseline="0" noProof="0" dirty="0" smtClean="0">
              <a:ln>
                <a:noFill/>
              </a:ln>
              <a:solidFill>
                <a:prstClr val="black"/>
              </a:solidFill>
              <a:effectLst/>
              <a:uLnTx/>
              <a:uFillTx/>
              <a:latin typeface="Arial"/>
            </a:endParaRPr>
          </a:p>
        </p:txBody>
      </p:sp>
    </p:spTree>
    <p:extLst>
      <p:ext uri="{BB962C8B-B14F-4D97-AF65-F5344CB8AC3E}">
        <p14:creationId xmlns:p14="http://schemas.microsoft.com/office/powerpoint/2010/main" val="2579100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Deadlock I – multiple </a:t>
            </a:r>
            <a:r>
              <a:rPr lang="en-US" dirty="0" err="1"/>
              <a:t>ressources</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804249" y="51470"/>
            <a:ext cx="2088232" cy="504056"/>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r>
              <a:rPr lang="de-DE" dirty="0"/>
              <a:t> -- </a:t>
            </a:r>
            <a:r>
              <a:rPr lang="de-DE" dirty="0" err="1"/>
              <a:t>mutexes</a:t>
            </a:r>
            <a:endParaRPr lang="de-DE" dirty="0"/>
          </a:p>
          <a:p>
            <a:endParaRPr lang="de-DE" dirty="0"/>
          </a:p>
        </p:txBody>
      </p:sp>
      <p:sp>
        <p:nvSpPr>
          <p:cNvPr id="6" name="Rechteck 5"/>
          <p:cNvSpPr/>
          <p:nvPr/>
        </p:nvSpPr>
        <p:spPr>
          <a:xfrm>
            <a:off x="683568" y="3062089"/>
            <a:ext cx="7776864" cy="1692771"/>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not yet locking </a:t>
            </a:r>
            <a:r>
              <a:rPr kumimoji="0" lang="en-US" sz="1400" b="0" i="0" u="none" strike="noStrike" kern="0" cap="none" spc="0" normalizeH="0" baseline="0" noProof="0" dirty="0" err="1" smtClean="0">
                <a:ln>
                  <a:noFill/>
                </a:ln>
                <a:solidFill>
                  <a:srgbClr val="008000"/>
                </a:solidFill>
                <a:effectLst/>
                <a:highlight>
                  <a:srgbClr val="FFFFFF"/>
                </a:highlight>
                <a:uLnTx/>
                <a:uFillTx/>
                <a:latin typeface="Consolas"/>
              </a:rPr>
              <a:t>mutexes</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A and B</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unique_lock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myLockA</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g_myMutexA</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defer_lock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unique_lock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myLockB</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g_myMutexB</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defer_lock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Now</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locking</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both</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smtClean="0">
                <a:ln>
                  <a:noFill/>
                </a:ln>
                <a:solidFill>
                  <a:srgbClr val="000000"/>
                </a:solidFill>
                <a:effectLst/>
                <a:highlight>
                  <a:srgbClr val="FFFFFF"/>
                </a:highlight>
                <a:uLnTx/>
                <a:uFillTx/>
                <a:latin typeface="Consolas"/>
              </a:rPr>
              <a:t>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myLockA</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myLockB</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here both </a:t>
            </a:r>
            <a:r>
              <a:rPr kumimoji="0" lang="en-US" sz="1400" b="0" i="0" u="none" strike="noStrike" kern="0" cap="none" spc="0" normalizeH="0" baseline="0" noProof="0" dirty="0" err="1" smtClean="0">
                <a:ln>
                  <a:noFill/>
                </a:ln>
                <a:solidFill>
                  <a:srgbClr val="008000"/>
                </a:solidFill>
                <a:effectLst/>
                <a:highlight>
                  <a:srgbClr val="FFFFFF"/>
                </a:highlight>
                <a:uLnTx/>
                <a:uFillTx/>
                <a:latin typeface="Consolas"/>
              </a:rPr>
              <a:t>mutexes</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are acquired</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p:txBody>
      </p:sp>
      <p:sp>
        <p:nvSpPr>
          <p:cNvPr id="7" name="Rechteck 6"/>
          <p:cNvSpPr/>
          <p:nvPr/>
        </p:nvSpPr>
        <p:spPr>
          <a:xfrm>
            <a:off x="307951" y="555526"/>
            <a:ext cx="7992888" cy="2502223"/>
          </a:xfrm>
          <a:prstGeom prst="rect">
            <a:avLst/>
          </a:prstGeom>
        </p:spPr>
        <p:txBody>
          <a:bodyPr wrap="square">
            <a:spAutoFit/>
          </a:bodyPr>
          <a:lstStyle/>
          <a:p>
            <a:pPr marL="0" lvl="1">
              <a:lnSpc>
                <a:spcPct val="95000"/>
              </a:lnSpc>
              <a:spcAft>
                <a:spcPts val="600"/>
              </a:spcAft>
              <a:buClr>
                <a:srgbClr val="B2B2B2"/>
              </a:buClr>
            </a:pPr>
            <a:r>
              <a:rPr lang="de-DE" sz="1600" b="1" dirty="0" smtClean="0">
                <a:solidFill>
                  <a:srgbClr val="5A73B9"/>
                </a:solidFill>
                <a:latin typeface="Arial"/>
                <a:cs typeface="Arial" pitchFamily="34" charset="0"/>
              </a:rPr>
              <a:t>Situation:</a:t>
            </a:r>
          </a:p>
          <a:p>
            <a:pPr marL="0" lvl="1">
              <a:lnSpc>
                <a:spcPct val="95000"/>
              </a:lnSpc>
              <a:spcAft>
                <a:spcPts val="600"/>
              </a:spcAft>
              <a:buClr>
                <a:srgbClr val="B2B2B2"/>
              </a:buClr>
            </a:pPr>
            <a:r>
              <a:rPr lang="de-DE" sz="1600" dirty="0" err="1" smtClean="0">
                <a:solidFill>
                  <a:prstClr val="black"/>
                </a:solidFill>
                <a:latin typeface="Arial"/>
                <a:cs typeface="Arial" pitchFamily="34" charset="0"/>
              </a:rPr>
              <a:t>Two</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threads</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need</a:t>
            </a:r>
            <a:r>
              <a:rPr lang="de-DE" sz="1600" dirty="0" smtClean="0">
                <a:solidFill>
                  <a:prstClr val="black"/>
                </a:solidFill>
                <a:latin typeface="Arial"/>
                <a:cs typeface="Arial" pitchFamily="34" charset="0"/>
              </a:rPr>
              <a:t> same </a:t>
            </a:r>
            <a:r>
              <a:rPr lang="de-DE" sz="1600" dirty="0" err="1" smtClean="0">
                <a:solidFill>
                  <a:prstClr val="black"/>
                </a:solidFill>
                <a:latin typeface="Arial"/>
                <a:cs typeface="Arial" pitchFamily="34" charset="0"/>
              </a:rPr>
              <a:t>resources</a:t>
            </a:r>
            <a:r>
              <a:rPr lang="de-DE" sz="1600" dirty="0" smtClean="0">
                <a:solidFill>
                  <a:prstClr val="black"/>
                </a:solidFill>
                <a:latin typeface="Arial"/>
                <a:cs typeface="Arial" pitchFamily="34" charset="0"/>
              </a:rPr>
              <a:t> A </a:t>
            </a:r>
            <a:r>
              <a:rPr lang="de-DE" sz="1600" dirty="0" err="1" smtClean="0">
                <a:solidFill>
                  <a:prstClr val="black"/>
                </a:solidFill>
                <a:latin typeface="Arial"/>
                <a:cs typeface="Arial" pitchFamily="34" charset="0"/>
              </a:rPr>
              <a:t>and</a:t>
            </a:r>
            <a:r>
              <a:rPr lang="de-DE" sz="1600" dirty="0" smtClean="0">
                <a:solidFill>
                  <a:prstClr val="black"/>
                </a:solidFill>
                <a:latin typeface="Arial"/>
                <a:cs typeface="Arial" pitchFamily="34" charset="0"/>
              </a:rPr>
              <a:t> B, </a:t>
            </a:r>
            <a:r>
              <a:rPr lang="de-DE" sz="1600" dirty="0" err="1" smtClean="0">
                <a:solidFill>
                  <a:prstClr val="black"/>
                </a:solidFill>
                <a:latin typeface="Arial"/>
                <a:cs typeface="Arial" pitchFamily="34" charset="0"/>
              </a:rPr>
              <a:t>each</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protected</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by</a:t>
            </a:r>
            <a:r>
              <a:rPr lang="de-DE" sz="1600" dirty="0" smtClean="0">
                <a:solidFill>
                  <a:prstClr val="black"/>
                </a:solidFill>
                <a:latin typeface="Arial"/>
                <a:cs typeface="Arial" pitchFamily="34" charset="0"/>
              </a:rPr>
              <a:t> a </a:t>
            </a:r>
            <a:r>
              <a:rPr lang="de-DE" sz="1600" dirty="0" err="1" smtClean="0">
                <a:solidFill>
                  <a:prstClr val="black"/>
                </a:solidFill>
                <a:latin typeface="Arial"/>
                <a:cs typeface="Arial" pitchFamily="34" charset="0"/>
              </a:rPr>
              <a:t>mutex</a:t>
            </a:r>
            <a:r>
              <a:rPr lang="de-DE" sz="1600" dirty="0" smtClean="0">
                <a:solidFill>
                  <a:prstClr val="black"/>
                </a:solidFill>
                <a:latin typeface="Arial"/>
                <a:cs typeface="Arial" pitchFamily="34" charset="0"/>
              </a:rPr>
              <a:t>.</a:t>
            </a:r>
          </a:p>
          <a:p>
            <a:pPr marL="285750" lvl="1" indent="-285750">
              <a:lnSpc>
                <a:spcPct val="95000"/>
              </a:lnSpc>
              <a:spcAft>
                <a:spcPts val="600"/>
              </a:spcAft>
              <a:buClr>
                <a:srgbClr val="B2B2B2"/>
              </a:buClr>
              <a:buFont typeface="Arial" panose="020B0604020202020204" pitchFamily="34" charset="0"/>
              <a:buChar char="•"/>
            </a:pPr>
            <a:r>
              <a:rPr lang="de-DE" sz="1600" dirty="0" smtClean="0">
                <a:solidFill>
                  <a:prstClr val="black"/>
                </a:solidFill>
                <a:latin typeface="Arial"/>
                <a:cs typeface="Arial" pitchFamily="34" charset="0"/>
              </a:rPr>
              <a:t>Thread 1 </a:t>
            </a:r>
            <a:r>
              <a:rPr lang="de-DE" sz="1600" dirty="0" err="1" smtClean="0">
                <a:solidFill>
                  <a:prstClr val="black"/>
                </a:solidFill>
                <a:latin typeface="Arial"/>
                <a:cs typeface="Arial" pitchFamily="34" charset="0"/>
              </a:rPr>
              <a:t>locks</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mutex</a:t>
            </a:r>
            <a:r>
              <a:rPr lang="de-DE" sz="1600" dirty="0" smtClean="0">
                <a:solidFill>
                  <a:prstClr val="black"/>
                </a:solidFill>
                <a:latin typeface="Arial"/>
                <a:cs typeface="Arial" pitchFamily="34" charset="0"/>
              </a:rPr>
              <a:t> A </a:t>
            </a:r>
            <a:r>
              <a:rPr lang="de-DE" sz="1600" dirty="0" err="1" smtClean="0">
                <a:solidFill>
                  <a:prstClr val="black"/>
                </a:solidFill>
                <a:latin typeface="Arial"/>
                <a:cs typeface="Arial" pitchFamily="34" charset="0"/>
              </a:rPr>
              <a:t>and</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waits</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for</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mutex</a:t>
            </a:r>
            <a:r>
              <a:rPr lang="de-DE" sz="1600" dirty="0" smtClean="0">
                <a:solidFill>
                  <a:prstClr val="black"/>
                </a:solidFill>
                <a:latin typeface="Arial"/>
                <a:cs typeface="Arial" pitchFamily="34" charset="0"/>
              </a:rPr>
              <a:t> B</a:t>
            </a:r>
          </a:p>
          <a:p>
            <a:pPr marL="285750" lvl="1" indent="-285750">
              <a:lnSpc>
                <a:spcPct val="95000"/>
              </a:lnSpc>
              <a:spcAft>
                <a:spcPts val="600"/>
              </a:spcAft>
              <a:buClr>
                <a:srgbClr val="B2B2B2"/>
              </a:buClr>
              <a:buFont typeface="Arial" panose="020B0604020202020204" pitchFamily="34" charset="0"/>
              <a:buChar char="•"/>
            </a:pPr>
            <a:r>
              <a:rPr lang="de-DE" sz="1600" dirty="0" smtClean="0">
                <a:solidFill>
                  <a:prstClr val="black"/>
                </a:solidFill>
                <a:latin typeface="Arial"/>
                <a:cs typeface="Arial" pitchFamily="34" charset="0"/>
              </a:rPr>
              <a:t>Thread 2 </a:t>
            </a:r>
            <a:r>
              <a:rPr lang="de-DE" sz="1600" dirty="0" err="1" smtClean="0">
                <a:solidFill>
                  <a:prstClr val="black"/>
                </a:solidFill>
                <a:latin typeface="Arial"/>
                <a:cs typeface="Arial" pitchFamily="34" charset="0"/>
              </a:rPr>
              <a:t>locks</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mutex</a:t>
            </a:r>
            <a:r>
              <a:rPr lang="de-DE" sz="1600" dirty="0" smtClean="0">
                <a:solidFill>
                  <a:prstClr val="black"/>
                </a:solidFill>
                <a:latin typeface="Arial"/>
                <a:cs typeface="Arial" pitchFamily="34" charset="0"/>
              </a:rPr>
              <a:t> B </a:t>
            </a:r>
            <a:r>
              <a:rPr lang="de-DE" sz="1600" dirty="0" err="1" smtClean="0">
                <a:solidFill>
                  <a:prstClr val="black"/>
                </a:solidFill>
                <a:latin typeface="Arial"/>
                <a:cs typeface="Arial" pitchFamily="34" charset="0"/>
              </a:rPr>
              <a:t>and</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waits</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for</a:t>
            </a:r>
            <a:r>
              <a:rPr lang="de-DE" sz="1600" dirty="0" smtClean="0">
                <a:solidFill>
                  <a:prstClr val="black"/>
                </a:solidFill>
                <a:latin typeface="Arial"/>
                <a:cs typeface="Arial" pitchFamily="34" charset="0"/>
              </a:rPr>
              <a:t> </a:t>
            </a:r>
            <a:r>
              <a:rPr lang="de-DE" sz="1600" dirty="0" err="1" smtClean="0">
                <a:solidFill>
                  <a:prstClr val="black"/>
                </a:solidFill>
                <a:latin typeface="Arial"/>
                <a:cs typeface="Arial" pitchFamily="34" charset="0"/>
              </a:rPr>
              <a:t>mutex</a:t>
            </a:r>
            <a:r>
              <a:rPr lang="de-DE" sz="1600" dirty="0" smtClean="0">
                <a:solidFill>
                  <a:prstClr val="black"/>
                </a:solidFill>
                <a:latin typeface="Arial"/>
                <a:cs typeface="Arial" pitchFamily="34" charset="0"/>
              </a:rPr>
              <a:t> A</a:t>
            </a:r>
          </a:p>
          <a:p>
            <a:pPr marL="285750" lvl="1" indent="-285750">
              <a:lnSpc>
                <a:spcPct val="95000"/>
              </a:lnSpc>
              <a:spcAft>
                <a:spcPts val="600"/>
              </a:spcAft>
              <a:buClr>
                <a:srgbClr val="B2B2B2"/>
              </a:buClr>
              <a:buFont typeface="Arial" panose="020B0604020202020204" pitchFamily="34" charset="0"/>
              <a:buChar char="•"/>
            </a:pPr>
            <a:r>
              <a:rPr lang="de-DE" sz="1600" dirty="0" smtClean="0">
                <a:solidFill>
                  <a:prstClr val="black"/>
                </a:solidFill>
                <a:latin typeface="Arial"/>
                <a:cs typeface="Arial" pitchFamily="34" charset="0"/>
                <a:sym typeface="Wingdings" panose="05000000000000000000" pitchFamily="2" charset="2"/>
              </a:rPr>
              <a:t> „</a:t>
            </a:r>
            <a:r>
              <a:rPr lang="de-DE" sz="1600" dirty="0" err="1" smtClean="0">
                <a:solidFill>
                  <a:prstClr val="black"/>
                </a:solidFill>
                <a:latin typeface="Arial"/>
                <a:cs typeface="Arial" pitchFamily="34" charset="0"/>
                <a:sym typeface="Wingdings" panose="05000000000000000000" pitchFamily="2" charset="2"/>
              </a:rPr>
              <a:t>sometimes</a:t>
            </a:r>
            <a:r>
              <a:rPr lang="de-DE" sz="1600" dirty="0" smtClean="0">
                <a:solidFill>
                  <a:prstClr val="black"/>
                </a:solidFill>
                <a:latin typeface="Arial"/>
                <a:cs typeface="Arial" pitchFamily="34" charset="0"/>
                <a:sym typeface="Wingdings" panose="05000000000000000000" pitchFamily="2" charset="2"/>
              </a:rPr>
              <a:t>“ </a:t>
            </a:r>
            <a:r>
              <a:rPr lang="de-DE" sz="1600" dirty="0" err="1" smtClean="0">
                <a:solidFill>
                  <a:prstClr val="black"/>
                </a:solidFill>
                <a:latin typeface="Arial"/>
                <a:cs typeface="Arial" pitchFamily="34" charset="0"/>
                <a:sym typeface="Wingdings" panose="05000000000000000000" pitchFamily="2" charset="2"/>
              </a:rPr>
              <a:t>deadlock</a:t>
            </a:r>
            <a:r>
              <a:rPr lang="de-DE" sz="1600" dirty="0" smtClean="0">
                <a:solidFill>
                  <a:prstClr val="black"/>
                </a:solidFill>
                <a:latin typeface="Arial"/>
                <a:cs typeface="Arial" pitchFamily="34" charset="0"/>
                <a:sym typeface="Wingdings" panose="05000000000000000000" pitchFamily="2" charset="2"/>
              </a:rPr>
              <a:t>  (i.e. </a:t>
            </a:r>
            <a:r>
              <a:rPr lang="de-DE" sz="1600" dirty="0" err="1" smtClean="0">
                <a:solidFill>
                  <a:prstClr val="black"/>
                </a:solidFill>
                <a:latin typeface="Arial"/>
                <a:cs typeface="Arial" pitchFamily="34" charset="0"/>
                <a:sym typeface="Wingdings" panose="05000000000000000000" pitchFamily="2" charset="2"/>
              </a:rPr>
              <a:t>program</a:t>
            </a:r>
            <a:r>
              <a:rPr lang="de-DE" sz="1600" dirty="0" smtClean="0">
                <a:solidFill>
                  <a:prstClr val="black"/>
                </a:solidFill>
                <a:latin typeface="Arial"/>
                <a:cs typeface="Arial" pitchFamily="34" charset="0"/>
                <a:sym typeface="Wingdings" panose="05000000000000000000" pitchFamily="2" charset="2"/>
              </a:rPr>
              <a:t> </a:t>
            </a:r>
            <a:r>
              <a:rPr lang="de-DE" sz="1600" dirty="0" err="1" smtClean="0">
                <a:solidFill>
                  <a:prstClr val="black"/>
                </a:solidFill>
                <a:latin typeface="Arial"/>
                <a:cs typeface="Arial" pitchFamily="34" charset="0"/>
                <a:sym typeface="Wingdings" panose="05000000000000000000" pitchFamily="2" charset="2"/>
              </a:rPr>
              <a:t>hangs</a:t>
            </a:r>
            <a:r>
              <a:rPr lang="de-DE" sz="1600" dirty="0" smtClean="0">
                <a:solidFill>
                  <a:prstClr val="black"/>
                </a:solidFill>
                <a:latin typeface="Arial"/>
                <a:cs typeface="Arial" pitchFamily="34" charset="0"/>
                <a:sym typeface="Wingdings" panose="05000000000000000000" pitchFamily="2" charset="2"/>
              </a:rPr>
              <a:t>)</a:t>
            </a:r>
          </a:p>
          <a:p>
            <a:pPr marL="0" lvl="1">
              <a:lnSpc>
                <a:spcPct val="95000"/>
              </a:lnSpc>
              <a:spcAft>
                <a:spcPts val="600"/>
              </a:spcAft>
              <a:buClr>
                <a:srgbClr val="B2B2B2"/>
              </a:buClr>
            </a:pPr>
            <a:r>
              <a:rPr lang="de-DE" sz="1600" b="1" dirty="0">
                <a:solidFill>
                  <a:srgbClr val="5A73B9"/>
                </a:solidFill>
                <a:latin typeface="Arial"/>
                <a:cs typeface="Arial" pitchFamily="34" charset="0"/>
                <a:sym typeface="Wingdings" panose="05000000000000000000" pitchFamily="2" charset="2"/>
              </a:rPr>
              <a:t>Solutions</a:t>
            </a:r>
          </a:p>
          <a:p>
            <a:pPr marL="285750" lvl="1" indent="-285750">
              <a:lnSpc>
                <a:spcPct val="95000"/>
              </a:lnSpc>
              <a:spcAft>
                <a:spcPts val="600"/>
              </a:spcAft>
              <a:buClr>
                <a:srgbClr val="B2B2B2"/>
              </a:buClr>
              <a:buFont typeface="Arial" panose="020B0604020202020204" pitchFamily="34" charset="0"/>
              <a:buChar char="•"/>
            </a:pPr>
            <a:r>
              <a:rPr lang="de-DE" sz="1600" dirty="0" err="1" smtClean="0">
                <a:solidFill>
                  <a:prstClr val="black"/>
                </a:solidFill>
                <a:latin typeface="Arial"/>
                <a:cs typeface="Arial" pitchFamily="34" charset="0"/>
                <a:sym typeface="Wingdings" panose="05000000000000000000" pitchFamily="2" charset="2"/>
              </a:rPr>
              <a:t>Always</a:t>
            </a:r>
            <a:r>
              <a:rPr lang="de-DE" sz="1600" dirty="0" smtClean="0">
                <a:solidFill>
                  <a:prstClr val="black"/>
                </a:solidFill>
                <a:latin typeface="Arial"/>
                <a:cs typeface="Arial" pitchFamily="34" charset="0"/>
                <a:sym typeface="Wingdings" panose="05000000000000000000" pitchFamily="2" charset="2"/>
              </a:rPr>
              <a:t> </a:t>
            </a:r>
            <a:r>
              <a:rPr lang="de-DE" sz="1600" dirty="0" err="1" smtClean="0">
                <a:solidFill>
                  <a:prstClr val="black"/>
                </a:solidFill>
                <a:latin typeface="Arial"/>
                <a:cs typeface="Arial" pitchFamily="34" charset="0"/>
                <a:sym typeface="Wingdings" panose="05000000000000000000" pitchFamily="2" charset="2"/>
              </a:rPr>
              <a:t>use</a:t>
            </a:r>
            <a:r>
              <a:rPr lang="de-DE" sz="1600" dirty="0" smtClean="0">
                <a:solidFill>
                  <a:prstClr val="black"/>
                </a:solidFill>
                <a:latin typeface="Arial"/>
                <a:cs typeface="Arial" pitchFamily="34" charset="0"/>
                <a:sym typeface="Wingdings" panose="05000000000000000000" pitchFamily="2" charset="2"/>
              </a:rPr>
              <a:t> same lock </a:t>
            </a:r>
            <a:r>
              <a:rPr lang="de-DE" sz="1600" dirty="0" err="1" smtClean="0">
                <a:solidFill>
                  <a:prstClr val="black"/>
                </a:solidFill>
                <a:latin typeface="Arial"/>
                <a:cs typeface="Arial" pitchFamily="34" charset="0"/>
                <a:sym typeface="Wingdings" panose="05000000000000000000" pitchFamily="2" charset="2"/>
              </a:rPr>
              <a:t>order</a:t>
            </a:r>
            <a:endParaRPr lang="de-DE" sz="1600" dirty="0">
              <a:solidFill>
                <a:prstClr val="black"/>
              </a:solidFill>
              <a:latin typeface="Arial"/>
              <a:cs typeface="Arial" pitchFamily="34" charset="0"/>
              <a:sym typeface="Wingdings" panose="05000000000000000000" pitchFamily="2" charset="2"/>
            </a:endParaRPr>
          </a:p>
          <a:p>
            <a:pPr marL="285750" lvl="1" indent="-285750">
              <a:lnSpc>
                <a:spcPct val="95000"/>
              </a:lnSpc>
              <a:spcAft>
                <a:spcPts val="600"/>
              </a:spcAft>
              <a:buClr>
                <a:srgbClr val="B2B2B2"/>
              </a:buClr>
              <a:buFont typeface="Arial" panose="020B0604020202020204" pitchFamily="34" charset="0"/>
              <a:buChar char="•"/>
            </a:pPr>
            <a:r>
              <a:rPr lang="de-DE" sz="1600" dirty="0" smtClean="0">
                <a:solidFill>
                  <a:prstClr val="black"/>
                </a:solidFill>
                <a:latin typeface="Arial"/>
                <a:cs typeface="Arial" pitchFamily="34" charset="0"/>
                <a:sym typeface="Wingdings" panose="05000000000000000000" pitchFamily="2" charset="2"/>
              </a:rPr>
              <a:t>Lock all </a:t>
            </a:r>
            <a:r>
              <a:rPr lang="de-DE" sz="1600" dirty="0" err="1" smtClean="0">
                <a:solidFill>
                  <a:prstClr val="black"/>
                </a:solidFill>
                <a:latin typeface="Arial"/>
                <a:cs typeface="Arial" pitchFamily="34" charset="0"/>
                <a:sym typeface="Wingdings" panose="05000000000000000000" pitchFamily="2" charset="2"/>
              </a:rPr>
              <a:t>or</a:t>
            </a:r>
            <a:r>
              <a:rPr lang="de-DE" sz="1600" dirty="0" smtClean="0">
                <a:solidFill>
                  <a:prstClr val="black"/>
                </a:solidFill>
                <a:latin typeface="Arial"/>
                <a:cs typeface="Arial" pitchFamily="34" charset="0"/>
                <a:sym typeface="Wingdings" panose="05000000000000000000" pitchFamily="2" charset="2"/>
              </a:rPr>
              <a:t> </a:t>
            </a:r>
            <a:r>
              <a:rPr lang="de-DE" sz="1600" dirty="0" err="1" smtClean="0">
                <a:solidFill>
                  <a:prstClr val="black"/>
                </a:solidFill>
                <a:latin typeface="Arial"/>
                <a:cs typeface="Arial" pitchFamily="34" charset="0"/>
                <a:sym typeface="Wingdings" panose="05000000000000000000" pitchFamily="2" charset="2"/>
              </a:rPr>
              <a:t>none</a:t>
            </a:r>
            <a:r>
              <a:rPr lang="de-DE" sz="1600" dirty="0" smtClean="0">
                <a:solidFill>
                  <a:prstClr val="black"/>
                </a:solidFill>
                <a:latin typeface="Arial"/>
                <a:cs typeface="Arial" pitchFamily="34" charset="0"/>
                <a:sym typeface="Wingdings" panose="05000000000000000000" pitchFamily="2" charset="2"/>
              </a:rPr>
              <a:t> </a:t>
            </a:r>
            <a:r>
              <a:rPr lang="de-DE" sz="1600" dirty="0" err="1" smtClean="0">
                <a:solidFill>
                  <a:prstClr val="black"/>
                </a:solidFill>
                <a:latin typeface="Arial"/>
                <a:cs typeface="Arial" pitchFamily="34" charset="0"/>
                <a:sym typeface="Wingdings" panose="05000000000000000000" pitchFamily="2" charset="2"/>
              </a:rPr>
              <a:t>of</a:t>
            </a:r>
            <a:r>
              <a:rPr lang="de-DE" sz="1600" dirty="0" smtClean="0">
                <a:solidFill>
                  <a:prstClr val="black"/>
                </a:solidFill>
                <a:latin typeface="Arial"/>
                <a:cs typeface="Arial" pitchFamily="34" charset="0"/>
                <a:sym typeface="Wingdings" panose="05000000000000000000" pitchFamily="2" charset="2"/>
              </a:rPr>
              <a:t> </a:t>
            </a:r>
            <a:r>
              <a:rPr lang="de-DE" sz="1600" dirty="0" err="1" smtClean="0">
                <a:solidFill>
                  <a:prstClr val="black"/>
                </a:solidFill>
                <a:latin typeface="Arial"/>
                <a:cs typeface="Arial" pitchFamily="34" charset="0"/>
                <a:sym typeface="Wingdings" panose="05000000000000000000" pitchFamily="2" charset="2"/>
              </a:rPr>
              <a:t>the</a:t>
            </a:r>
            <a:r>
              <a:rPr lang="de-DE" sz="1600" dirty="0" smtClean="0">
                <a:solidFill>
                  <a:prstClr val="black"/>
                </a:solidFill>
                <a:latin typeface="Arial"/>
                <a:cs typeface="Arial" pitchFamily="34" charset="0"/>
                <a:sym typeface="Wingdings" panose="05000000000000000000" pitchFamily="2" charset="2"/>
              </a:rPr>
              <a:t> </a:t>
            </a:r>
            <a:r>
              <a:rPr lang="de-DE" sz="1600" dirty="0" err="1" smtClean="0">
                <a:solidFill>
                  <a:prstClr val="black"/>
                </a:solidFill>
                <a:latin typeface="Arial"/>
                <a:cs typeface="Arial" pitchFamily="34" charset="0"/>
                <a:sym typeface="Wingdings" panose="05000000000000000000" pitchFamily="2" charset="2"/>
              </a:rPr>
              <a:t>resources</a:t>
            </a:r>
            <a:r>
              <a:rPr lang="de-DE" sz="1600" dirty="0" smtClean="0">
                <a:solidFill>
                  <a:prstClr val="black"/>
                </a:solidFill>
                <a:latin typeface="Arial"/>
                <a:cs typeface="Arial" pitchFamily="34" charset="0"/>
                <a:sym typeface="Wingdings" panose="05000000000000000000" pitchFamily="2" charset="2"/>
              </a:rPr>
              <a:t> via </a:t>
            </a:r>
            <a:r>
              <a:rPr lang="de-DE" sz="1600" dirty="0" err="1" smtClean="0">
                <a:solidFill>
                  <a:prstClr val="black"/>
                </a:solidFill>
                <a:latin typeface="Arial"/>
                <a:cs typeface="Arial" pitchFamily="34" charset="0"/>
                <a:sym typeface="Wingdings" panose="05000000000000000000" pitchFamily="2" charset="2"/>
              </a:rPr>
              <a:t>std</a:t>
            </a:r>
            <a:r>
              <a:rPr lang="de-DE" sz="1600" dirty="0" smtClean="0">
                <a:solidFill>
                  <a:prstClr val="black"/>
                </a:solidFill>
                <a:latin typeface="Arial"/>
                <a:cs typeface="Arial" pitchFamily="34" charset="0"/>
                <a:sym typeface="Wingdings" panose="05000000000000000000" pitchFamily="2" charset="2"/>
              </a:rPr>
              <a:t>::lock:</a:t>
            </a:r>
            <a:endParaRPr lang="de-DE" sz="1600" dirty="0">
              <a:solidFill>
                <a:prstClr val="black"/>
              </a:solidFill>
              <a:latin typeface="Arial"/>
              <a:cs typeface="Arial" pitchFamily="34" charset="0"/>
            </a:endParaRPr>
          </a:p>
        </p:txBody>
      </p:sp>
    </p:spTree>
    <p:extLst>
      <p:ext uri="{BB962C8B-B14F-4D97-AF65-F5344CB8AC3E}">
        <p14:creationId xmlns:p14="http://schemas.microsoft.com/office/powerpoint/2010/main" val="2954799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Deadlock II – calling to outside</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660232" y="51470"/>
            <a:ext cx="2232249" cy="504056"/>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smtClean="0"/>
              <a:t>data</a:t>
            </a:r>
            <a:r>
              <a:rPr lang="de-DE" dirty="0" smtClean="0"/>
              <a:t/>
            </a:r>
            <a:br>
              <a:rPr lang="de-DE" dirty="0" smtClean="0"/>
            </a:br>
            <a:r>
              <a:rPr lang="de-DE" dirty="0" smtClean="0"/>
              <a:t> </a:t>
            </a:r>
            <a:r>
              <a:rPr lang="de-DE" dirty="0"/>
              <a:t>- </a:t>
            </a:r>
            <a:r>
              <a:rPr lang="de-DE" dirty="0" err="1"/>
              <a:t>mutexes</a:t>
            </a:r>
            <a:endParaRPr lang="de-DE" dirty="0"/>
          </a:p>
        </p:txBody>
      </p:sp>
      <p:sp>
        <p:nvSpPr>
          <p:cNvPr id="6" name="Rechteck 5"/>
          <p:cNvSpPr/>
          <p:nvPr/>
        </p:nvSpPr>
        <p:spPr>
          <a:xfrm>
            <a:off x="179512" y="550193"/>
            <a:ext cx="8424936" cy="4527769"/>
          </a:xfrm>
          <a:prstGeom prst="rect">
            <a:avLst/>
          </a:prstGeom>
        </p:spPr>
        <p:txBody>
          <a:bodyPr wrap="square" lIns="108000" tIns="72000">
            <a:spAutoFit/>
          </a:bodyPr>
          <a:lstStyle/>
          <a:p>
            <a:pPr marL="0" lvl="1">
              <a:lnSpc>
                <a:spcPct val="95000"/>
              </a:lnSpc>
              <a:spcAft>
                <a:spcPts val="600"/>
              </a:spcAft>
              <a:buClr>
                <a:srgbClr val="B2B2B2"/>
              </a:buClr>
            </a:pPr>
            <a:r>
              <a:rPr lang="de-DE" sz="1400" b="1" dirty="0" smtClean="0">
                <a:solidFill>
                  <a:srgbClr val="5A73B9"/>
                </a:solidFill>
                <a:latin typeface="Arial"/>
                <a:cs typeface="Arial" pitchFamily="34" charset="0"/>
              </a:rPr>
              <a:t>Situation</a:t>
            </a:r>
            <a:r>
              <a:rPr lang="de-DE" sz="1400" b="1" dirty="0">
                <a:solidFill>
                  <a:srgbClr val="5A73B9"/>
                </a:solidFill>
                <a:latin typeface="Arial"/>
                <a:cs typeface="Arial" pitchFamily="34" charset="0"/>
              </a:rPr>
              <a:t/>
            </a:r>
            <a:br>
              <a:rPr lang="de-DE" sz="1400" b="1" dirty="0">
                <a:solidFill>
                  <a:srgbClr val="5A73B9"/>
                </a:solidFill>
                <a:latin typeface="Arial"/>
                <a:cs typeface="Arial" pitchFamily="34" charset="0"/>
              </a:rPr>
            </a:br>
            <a:r>
              <a:rPr lang="de-DE" sz="1400" dirty="0" err="1" smtClean="0">
                <a:solidFill>
                  <a:prstClr val="black"/>
                </a:solidFill>
                <a:latin typeface="Arial"/>
                <a:cs typeface="Arial" pitchFamily="34" charset="0"/>
              </a:rPr>
              <a:t>From</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within</a:t>
            </a:r>
            <a:r>
              <a:rPr lang="de-DE" sz="1400" dirty="0" smtClean="0">
                <a:solidFill>
                  <a:prstClr val="black"/>
                </a:solidFill>
                <a:latin typeface="Arial"/>
                <a:cs typeface="Arial" pitchFamily="34" charset="0"/>
              </a:rPr>
              <a:t> a </a:t>
            </a:r>
            <a:r>
              <a:rPr lang="de-DE" sz="1400" dirty="0" err="1" smtClean="0">
                <a:solidFill>
                  <a:prstClr val="black"/>
                </a:solidFill>
                <a:latin typeface="Arial"/>
                <a:cs typeface="Arial" pitchFamily="34" charset="0"/>
              </a:rPr>
              <a:t>locked</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section</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call</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some</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client</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code</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of</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another</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class</a:t>
            </a:r>
            <a:r>
              <a:rPr lang="de-DE" sz="1400" dirty="0" smtClean="0">
                <a:solidFill>
                  <a:prstClr val="black"/>
                </a:solidFill>
                <a:latin typeface="Arial"/>
                <a:cs typeface="Arial" pitchFamily="34" charset="0"/>
              </a:rPr>
              <a:t>/</a:t>
            </a:r>
            <a:r>
              <a:rPr lang="de-DE" sz="1400" dirty="0" err="1" smtClean="0">
                <a:solidFill>
                  <a:prstClr val="black"/>
                </a:solidFill>
                <a:latin typeface="Arial"/>
                <a:cs typeface="Arial" pitchFamily="34" charset="0"/>
              </a:rPr>
              <a:t>component</a:t>
            </a:r>
            <a:endParaRPr lang="de-DE" sz="1400" dirty="0" smtClean="0">
              <a:solidFill>
                <a:prstClr val="black"/>
              </a:solidFill>
              <a:latin typeface="Arial"/>
              <a:cs typeface="Arial" pitchFamily="34" charset="0"/>
            </a:endParaRPr>
          </a:p>
          <a:p>
            <a:pPr marL="285750" lvl="1" indent="-285750">
              <a:lnSpc>
                <a:spcPct val="95000"/>
              </a:lnSpc>
              <a:spcAft>
                <a:spcPts val="600"/>
              </a:spcAft>
              <a:buClr>
                <a:srgbClr val="B2B2B2"/>
              </a:buClr>
              <a:buFont typeface="Arial" panose="020B0604020202020204" pitchFamily="34" charset="0"/>
              <a:buChar char="•"/>
            </a:pPr>
            <a:r>
              <a:rPr lang="de-DE" sz="1400" dirty="0" smtClean="0">
                <a:solidFill>
                  <a:prstClr val="black"/>
                </a:solidFill>
                <a:latin typeface="Arial"/>
                <a:cs typeface="Arial" pitchFamily="34" charset="0"/>
              </a:rPr>
              <a:t>Client </a:t>
            </a:r>
            <a:r>
              <a:rPr lang="de-DE" sz="1400" dirty="0" err="1" smtClean="0">
                <a:solidFill>
                  <a:prstClr val="black"/>
                </a:solidFill>
                <a:latin typeface="Arial"/>
                <a:cs typeface="Arial" pitchFamily="34" charset="0"/>
              </a:rPr>
              <a:t>code</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may</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call</a:t>
            </a:r>
            <a:r>
              <a:rPr lang="de-DE" sz="1400" dirty="0" smtClean="0">
                <a:solidFill>
                  <a:prstClr val="black"/>
                </a:solidFill>
                <a:latin typeface="Arial"/>
                <a:cs typeface="Arial" pitchFamily="34" charset="0"/>
              </a:rPr>
              <a:t> back </a:t>
            </a:r>
            <a:r>
              <a:rPr lang="de-DE" sz="1400" dirty="0" err="1" smtClean="0">
                <a:solidFill>
                  <a:prstClr val="black"/>
                </a:solidFill>
                <a:latin typeface="Arial"/>
                <a:cs typeface="Arial" pitchFamily="34" charset="0"/>
              </a:rPr>
              <a:t>to</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your</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component</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using</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the</a:t>
            </a:r>
            <a:r>
              <a:rPr lang="de-DE" sz="1400" dirty="0" smtClean="0">
                <a:solidFill>
                  <a:prstClr val="black"/>
                </a:solidFill>
                <a:latin typeface="Arial"/>
                <a:cs typeface="Arial" pitchFamily="34" charset="0"/>
              </a:rPr>
              <a:t> same </a:t>
            </a:r>
            <a:r>
              <a:rPr lang="de-DE" sz="1400" dirty="0" err="1" smtClean="0">
                <a:solidFill>
                  <a:prstClr val="black"/>
                </a:solidFill>
                <a:latin typeface="Arial"/>
                <a:cs typeface="Arial" pitchFamily="34" charset="0"/>
              </a:rPr>
              <a:t>thread</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and</a:t>
            </a:r>
            <a:r>
              <a:rPr lang="de-DE" sz="1400" dirty="0" smtClean="0">
                <a:solidFill>
                  <a:prstClr val="black"/>
                </a:solidFill>
                <a:latin typeface="Arial"/>
                <a:cs typeface="Arial" pitchFamily="34" charset="0"/>
              </a:rPr>
              <a:t> a </a:t>
            </a:r>
            <a:r>
              <a:rPr lang="de-DE" sz="1400" dirty="0" err="1" smtClean="0">
                <a:solidFill>
                  <a:prstClr val="black"/>
                </a:solidFill>
                <a:latin typeface="Arial"/>
                <a:cs typeface="Arial" pitchFamily="34" charset="0"/>
              </a:rPr>
              <a:t>std</a:t>
            </a:r>
            <a:r>
              <a:rPr lang="de-DE" sz="1400" dirty="0" smtClean="0">
                <a:solidFill>
                  <a:prstClr val="black"/>
                </a:solidFill>
                <a:latin typeface="Arial"/>
                <a:cs typeface="Arial" pitchFamily="34" charset="0"/>
              </a:rPr>
              <a:t>::</a:t>
            </a:r>
            <a:r>
              <a:rPr lang="de-DE" sz="1400" dirty="0" err="1" smtClean="0">
                <a:solidFill>
                  <a:prstClr val="black"/>
                </a:solidFill>
                <a:latin typeface="Arial"/>
                <a:cs typeface="Arial" pitchFamily="34" charset="0"/>
              </a:rPr>
              <a:t>mutex</a:t>
            </a:r>
            <a:r>
              <a:rPr lang="de-DE" sz="1400" dirty="0" smtClean="0">
                <a:solidFill>
                  <a:prstClr val="black"/>
                </a:solidFill>
                <a:latin typeface="Arial"/>
                <a:cs typeface="Arial" pitchFamily="34" charset="0"/>
              </a:rPr>
              <a:t> was </a:t>
            </a:r>
            <a:r>
              <a:rPr lang="de-DE" sz="1400" dirty="0" err="1" smtClean="0">
                <a:solidFill>
                  <a:prstClr val="black"/>
                </a:solidFill>
                <a:latin typeface="Arial"/>
                <a:cs typeface="Arial" pitchFamily="34" charset="0"/>
              </a:rPr>
              <a:t>used</a:t>
            </a:r>
            <a:r>
              <a:rPr lang="de-DE" sz="1400" dirty="0" smtClean="0">
                <a:solidFill>
                  <a:prstClr val="black"/>
                </a:solidFill>
                <a:latin typeface="Arial"/>
                <a:cs typeface="Arial" pitchFamily="34" charset="0"/>
              </a:rPr>
              <a:t> </a:t>
            </a:r>
            <a:r>
              <a:rPr lang="de-DE" sz="1400" dirty="0" smtClean="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deadlock</a:t>
            </a:r>
            <a:r>
              <a:rPr lang="de-DE" sz="1400" dirty="0" smtClean="0">
                <a:solidFill>
                  <a:prstClr val="black"/>
                </a:solidFill>
                <a:latin typeface="Arial"/>
                <a:cs typeface="Arial" pitchFamily="34" charset="0"/>
                <a:sym typeface="Wingdings" panose="05000000000000000000" pitchFamily="2" charset="2"/>
              </a:rPr>
              <a:t> (</a:t>
            </a:r>
            <a:r>
              <a:rPr lang="de-DE" sz="1400" dirty="0">
                <a:solidFill>
                  <a:prstClr val="black"/>
                </a:solidFill>
                <a:latin typeface="Arial"/>
                <a:cs typeface="Arial" pitchFamily="34" charset="0"/>
                <a:sym typeface="Wingdings" panose="05000000000000000000" pitchFamily="2" charset="2"/>
              </a:rPr>
              <a:t>i.e. </a:t>
            </a:r>
            <a:r>
              <a:rPr lang="de-DE" sz="1400" dirty="0" err="1">
                <a:solidFill>
                  <a:prstClr val="black"/>
                </a:solidFill>
                <a:latin typeface="Arial"/>
                <a:cs typeface="Arial" pitchFamily="34" charset="0"/>
                <a:sym typeface="Wingdings" panose="05000000000000000000" pitchFamily="2" charset="2"/>
              </a:rPr>
              <a:t>program</a:t>
            </a:r>
            <a:r>
              <a:rPr lang="de-DE" sz="1400" dirty="0">
                <a:solidFill>
                  <a:prstClr val="black"/>
                </a:solidFill>
                <a:latin typeface="Arial"/>
                <a:cs typeface="Arial" pitchFamily="34" charset="0"/>
                <a:sym typeface="Wingdings" panose="05000000000000000000" pitchFamily="2" charset="2"/>
              </a:rPr>
              <a:t> </a:t>
            </a:r>
            <a:r>
              <a:rPr lang="de-DE" sz="1400" dirty="0" err="1">
                <a:solidFill>
                  <a:prstClr val="black"/>
                </a:solidFill>
                <a:latin typeface="Arial"/>
                <a:cs typeface="Arial" pitchFamily="34" charset="0"/>
                <a:sym typeface="Wingdings" panose="05000000000000000000" pitchFamily="2" charset="2"/>
              </a:rPr>
              <a:t>hangs</a:t>
            </a:r>
            <a:r>
              <a:rPr lang="de-DE" sz="1400" dirty="0" smtClean="0">
                <a:solidFill>
                  <a:prstClr val="black"/>
                </a:solidFill>
                <a:latin typeface="Arial"/>
                <a:cs typeface="Arial" pitchFamily="34" charset="0"/>
                <a:sym typeface="Wingdings" panose="05000000000000000000" pitchFamily="2" charset="2"/>
              </a:rPr>
              <a:t>):</a:t>
            </a:r>
            <a:br>
              <a:rPr lang="de-DE" sz="1400" dirty="0" smtClean="0">
                <a:solidFill>
                  <a:prstClr val="black"/>
                </a:solidFill>
                <a:latin typeface="Arial"/>
                <a:cs typeface="Arial" pitchFamily="34" charset="0"/>
                <a:sym typeface="Wingdings" panose="05000000000000000000" pitchFamily="2" charset="2"/>
              </a:rPr>
            </a:br>
            <a:r>
              <a:rPr lang="de-DE" sz="1400" dirty="0" smtClean="0">
                <a:solidFill>
                  <a:prstClr val="black"/>
                </a:solidFill>
                <a:latin typeface="Arial"/>
                <a:cs typeface="Arial" pitchFamily="34" charset="0"/>
                <a:sym typeface="Wingdings" panose="05000000000000000000" pitchFamily="2" charset="2"/>
              </a:rPr>
              <a:t/>
            </a:r>
            <a:br>
              <a:rPr lang="de-DE" sz="1400" dirty="0" smtClean="0">
                <a:solidFill>
                  <a:prstClr val="black"/>
                </a:solidFill>
                <a:latin typeface="Arial"/>
                <a:cs typeface="Arial" pitchFamily="34" charset="0"/>
                <a:sym typeface="Wingdings" panose="05000000000000000000" pitchFamily="2" charset="2"/>
              </a:rPr>
            </a:br>
            <a:r>
              <a:rPr lang="de-DE" sz="1400" dirty="0" smtClean="0">
                <a:solidFill>
                  <a:prstClr val="black"/>
                </a:solidFill>
                <a:latin typeface="Arial"/>
                <a:cs typeface="Arial" pitchFamily="34" charset="0"/>
                <a:sym typeface="Wingdings" panose="05000000000000000000" pitchFamily="2" charset="2"/>
              </a:rPr>
              <a:t/>
            </a:r>
            <a:br>
              <a:rPr lang="de-DE" sz="1400" dirty="0" smtClean="0">
                <a:solidFill>
                  <a:prstClr val="black"/>
                </a:solidFill>
                <a:latin typeface="Arial"/>
                <a:cs typeface="Arial" pitchFamily="34" charset="0"/>
                <a:sym typeface="Wingdings" panose="05000000000000000000" pitchFamily="2" charset="2"/>
              </a:rPr>
            </a:br>
            <a:r>
              <a:rPr lang="de-DE" sz="1400" dirty="0" smtClean="0">
                <a:solidFill>
                  <a:prstClr val="black"/>
                </a:solidFill>
                <a:latin typeface="Arial"/>
                <a:cs typeface="Arial" pitchFamily="34" charset="0"/>
                <a:sym typeface="Wingdings" panose="05000000000000000000" pitchFamily="2" charset="2"/>
              </a:rPr>
              <a:t/>
            </a:r>
            <a:br>
              <a:rPr lang="de-DE" sz="1400" dirty="0" smtClean="0">
                <a:solidFill>
                  <a:prstClr val="black"/>
                </a:solidFill>
                <a:latin typeface="Arial"/>
                <a:cs typeface="Arial" pitchFamily="34" charset="0"/>
                <a:sym typeface="Wingdings" panose="05000000000000000000" pitchFamily="2" charset="2"/>
              </a:rPr>
            </a:br>
            <a:r>
              <a:rPr lang="de-DE" sz="1400" dirty="0" smtClean="0">
                <a:solidFill>
                  <a:prstClr val="black"/>
                </a:solidFill>
                <a:latin typeface="Arial"/>
                <a:cs typeface="Arial" pitchFamily="34" charset="0"/>
                <a:sym typeface="Wingdings" panose="05000000000000000000" pitchFamily="2" charset="2"/>
              </a:rPr>
              <a:t/>
            </a:r>
            <a:br>
              <a:rPr lang="de-DE" sz="1400" dirty="0" smtClean="0">
                <a:solidFill>
                  <a:prstClr val="black"/>
                </a:solidFill>
                <a:latin typeface="Arial"/>
                <a:cs typeface="Arial" pitchFamily="34" charset="0"/>
                <a:sym typeface="Wingdings" panose="05000000000000000000" pitchFamily="2" charset="2"/>
              </a:rPr>
            </a:br>
            <a:r>
              <a:rPr lang="de-DE" sz="1400" dirty="0" smtClean="0">
                <a:solidFill>
                  <a:prstClr val="black"/>
                </a:solidFill>
                <a:latin typeface="Arial"/>
                <a:cs typeface="Arial" pitchFamily="34" charset="0"/>
                <a:sym typeface="Wingdings" panose="05000000000000000000" pitchFamily="2" charset="2"/>
              </a:rPr>
              <a:t/>
            </a:r>
            <a:br>
              <a:rPr lang="de-DE" sz="1400" dirty="0" smtClean="0">
                <a:solidFill>
                  <a:prstClr val="black"/>
                </a:solidFill>
                <a:latin typeface="Arial"/>
                <a:cs typeface="Arial" pitchFamily="34" charset="0"/>
                <a:sym typeface="Wingdings" panose="05000000000000000000" pitchFamily="2" charset="2"/>
              </a:rPr>
            </a:br>
            <a:r>
              <a:rPr lang="de-DE" sz="1400" dirty="0" smtClean="0">
                <a:solidFill>
                  <a:prstClr val="black"/>
                </a:solidFill>
                <a:latin typeface="Arial"/>
                <a:cs typeface="Arial" pitchFamily="34" charset="0"/>
                <a:sym typeface="Wingdings" panose="05000000000000000000" pitchFamily="2" charset="2"/>
              </a:rPr>
              <a:t/>
            </a:r>
            <a:br>
              <a:rPr lang="de-DE" sz="1400" dirty="0" smtClean="0">
                <a:solidFill>
                  <a:prstClr val="black"/>
                </a:solidFill>
                <a:latin typeface="Arial"/>
                <a:cs typeface="Arial" pitchFamily="34" charset="0"/>
                <a:sym typeface="Wingdings" panose="05000000000000000000" pitchFamily="2" charset="2"/>
              </a:rPr>
            </a:br>
            <a:endParaRPr lang="de-DE" sz="1400" dirty="0">
              <a:solidFill>
                <a:prstClr val="black"/>
              </a:solidFill>
              <a:latin typeface="Arial"/>
              <a:cs typeface="Arial" pitchFamily="34" charset="0"/>
              <a:sym typeface="Wingdings" panose="05000000000000000000" pitchFamily="2" charset="2"/>
            </a:endParaRPr>
          </a:p>
          <a:p>
            <a:pPr marL="285750" lvl="1" indent="-285750">
              <a:lnSpc>
                <a:spcPct val="95000"/>
              </a:lnSpc>
              <a:spcAft>
                <a:spcPts val="600"/>
              </a:spcAft>
              <a:buClr>
                <a:srgbClr val="B2B2B2"/>
              </a:buClr>
              <a:buFont typeface="Arial" panose="020B0604020202020204" pitchFamily="34" charset="0"/>
              <a:buChar char="•"/>
            </a:pPr>
            <a:r>
              <a:rPr lang="de-DE" sz="1400" dirty="0" smtClean="0">
                <a:solidFill>
                  <a:prstClr val="black"/>
                </a:solidFill>
                <a:latin typeface="Arial"/>
                <a:cs typeface="Arial" pitchFamily="34" charset="0"/>
              </a:rPr>
              <a:t>Client </a:t>
            </a:r>
            <a:r>
              <a:rPr lang="de-DE" sz="1400" dirty="0" err="1">
                <a:solidFill>
                  <a:prstClr val="black"/>
                </a:solidFill>
                <a:latin typeface="Arial"/>
                <a:cs typeface="Arial" pitchFamily="34" charset="0"/>
              </a:rPr>
              <a:t>code</a:t>
            </a:r>
            <a:r>
              <a:rPr lang="de-DE" sz="1400" dirty="0">
                <a:solidFill>
                  <a:prstClr val="black"/>
                </a:solidFill>
                <a:latin typeface="Arial"/>
                <a:cs typeface="Arial" pitchFamily="34" charset="0"/>
              </a:rPr>
              <a:t> </a:t>
            </a:r>
            <a:r>
              <a:rPr lang="de-DE" sz="1400" dirty="0" err="1">
                <a:solidFill>
                  <a:prstClr val="black"/>
                </a:solidFill>
                <a:latin typeface="Arial"/>
                <a:cs typeface="Arial" pitchFamily="34" charset="0"/>
              </a:rPr>
              <a:t>may</a:t>
            </a:r>
            <a:r>
              <a:rPr lang="de-DE" sz="1400" dirty="0">
                <a:solidFill>
                  <a:prstClr val="black"/>
                </a:solidFill>
                <a:latin typeface="Arial"/>
                <a:cs typeface="Arial" pitchFamily="34" charset="0"/>
              </a:rPr>
              <a:t> </a:t>
            </a:r>
            <a:r>
              <a:rPr lang="de-DE" sz="1400" dirty="0" err="1">
                <a:solidFill>
                  <a:prstClr val="black"/>
                </a:solidFill>
                <a:latin typeface="Arial"/>
                <a:cs typeface="Arial" pitchFamily="34" charset="0"/>
              </a:rPr>
              <a:t>call</a:t>
            </a:r>
            <a:r>
              <a:rPr lang="de-DE" sz="1400" dirty="0">
                <a:solidFill>
                  <a:prstClr val="black"/>
                </a:solidFill>
                <a:latin typeface="Arial"/>
                <a:cs typeface="Arial" pitchFamily="34" charset="0"/>
              </a:rPr>
              <a:t> back </a:t>
            </a:r>
            <a:r>
              <a:rPr lang="de-DE" sz="1400" dirty="0" err="1">
                <a:solidFill>
                  <a:prstClr val="black"/>
                </a:solidFill>
                <a:latin typeface="Arial"/>
                <a:cs typeface="Arial" pitchFamily="34" charset="0"/>
              </a:rPr>
              <a:t>to</a:t>
            </a:r>
            <a:r>
              <a:rPr lang="de-DE" sz="1400" dirty="0">
                <a:solidFill>
                  <a:prstClr val="black"/>
                </a:solidFill>
                <a:latin typeface="Arial"/>
                <a:cs typeface="Arial" pitchFamily="34" charset="0"/>
              </a:rPr>
              <a:t> </a:t>
            </a:r>
            <a:r>
              <a:rPr lang="de-DE" sz="1400" dirty="0" err="1">
                <a:solidFill>
                  <a:prstClr val="black"/>
                </a:solidFill>
                <a:latin typeface="Arial"/>
                <a:cs typeface="Arial" pitchFamily="34" charset="0"/>
              </a:rPr>
              <a:t>your</a:t>
            </a:r>
            <a:r>
              <a:rPr lang="de-DE" sz="1400" dirty="0">
                <a:solidFill>
                  <a:prstClr val="black"/>
                </a:solidFill>
                <a:latin typeface="Arial"/>
                <a:cs typeface="Arial" pitchFamily="34" charset="0"/>
              </a:rPr>
              <a:t> </a:t>
            </a:r>
            <a:r>
              <a:rPr lang="de-DE" sz="1400" dirty="0" err="1">
                <a:solidFill>
                  <a:prstClr val="black"/>
                </a:solidFill>
                <a:latin typeface="Arial"/>
                <a:cs typeface="Arial" pitchFamily="34" charset="0"/>
              </a:rPr>
              <a:t>component</a:t>
            </a:r>
            <a:r>
              <a:rPr lang="de-DE" sz="1400" dirty="0">
                <a:solidFill>
                  <a:prstClr val="black"/>
                </a:solidFill>
                <a:latin typeface="Arial"/>
                <a:cs typeface="Arial" pitchFamily="34" charset="0"/>
              </a:rPr>
              <a:t> </a:t>
            </a:r>
            <a:r>
              <a:rPr lang="de-DE" sz="1400" dirty="0" err="1">
                <a:solidFill>
                  <a:prstClr val="black"/>
                </a:solidFill>
                <a:latin typeface="Arial"/>
                <a:cs typeface="Arial" pitchFamily="34" charset="0"/>
              </a:rPr>
              <a:t>using</a:t>
            </a:r>
            <a:r>
              <a:rPr lang="de-DE" sz="1400" dirty="0">
                <a:solidFill>
                  <a:prstClr val="black"/>
                </a:solidFill>
                <a:latin typeface="Arial"/>
                <a:cs typeface="Arial" pitchFamily="34" charset="0"/>
              </a:rPr>
              <a:t> </a:t>
            </a:r>
            <a:r>
              <a:rPr lang="de-DE" sz="1400" dirty="0" err="1" smtClean="0">
                <a:solidFill>
                  <a:prstClr val="black"/>
                </a:solidFill>
                <a:latin typeface="Arial"/>
                <a:cs typeface="Arial" pitchFamily="34" charset="0"/>
              </a:rPr>
              <a:t>another</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thread</a:t>
            </a:r>
            <a:r>
              <a:rPr lang="de-DE" sz="1400" dirty="0" smtClean="0">
                <a:solidFill>
                  <a:prstClr val="black"/>
                </a:solidFill>
                <a:latin typeface="Arial"/>
                <a:cs typeface="Arial" pitchFamily="34" charset="0"/>
              </a:rPr>
              <a:t> </a:t>
            </a:r>
            <a:r>
              <a:rPr lang="de-DE" sz="1400" dirty="0" err="1">
                <a:solidFill>
                  <a:prstClr val="black"/>
                </a:solidFill>
                <a:latin typeface="Arial"/>
                <a:cs typeface="Arial" pitchFamily="34" charset="0"/>
              </a:rPr>
              <a:t>and</a:t>
            </a:r>
            <a:r>
              <a:rPr lang="de-DE" sz="1400" dirty="0">
                <a:solidFill>
                  <a:prstClr val="black"/>
                </a:solidFill>
                <a:latin typeface="Arial"/>
                <a:cs typeface="Arial" pitchFamily="34" charset="0"/>
              </a:rPr>
              <a:t> a </a:t>
            </a:r>
            <a:r>
              <a:rPr lang="de-DE" sz="1400" dirty="0" err="1">
                <a:solidFill>
                  <a:prstClr val="black"/>
                </a:solidFill>
                <a:latin typeface="Arial"/>
                <a:cs typeface="Arial" pitchFamily="34" charset="0"/>
              </a:rPr>
              <a:t>std</a:t>
            </a:r>
            <a:r>
              <a:rPr lang="de-DE" sz="1400" dirty="0">
                <a:solidFill>
                  <a:prstClr val="black"/>
                </a:solidFill>
                <a:latin typeface="Arial"/>
                <a:cs typeface="Arial" pitchFamily="34" charset="0"/>
              </a:rPr>
              <a:t>::</a:t>
            </a:r>
            <a:r>
              <a:rPr lang="de-DE" sz="1400" dirty="0" err="1">
                <a:solidFill>
                  <a:prstClr val="black"/>
                </a:solidFill>
                <a:latin typeface="Arial"/>
                <a:cs typeface="Arial" pitchFamily="34" charset="0"/>
              </a:rPr>
              <a:t>mutex</a:t>
            </a:r>
            <a:r>
              <a:rPr lang="de-DE" sz="1400" dirty="0">
                <a:solidFill>
                  <a:prstClr val="black"/>
                </a:solidFill>
                <a:latin typeface="Arial"/>
                <a:cs typeface="Arial" pitchFamily="34" charset="0"/>
              </a:rPr>
              <a:t> </a:t>
            </a:r>
            <a:r>
              <a:rPr lang="de-DE" sz="1400" dirty="0" err="1" smtClean="0">
                <a:solidFill>
                  <a:prstClr val="black"/>
                </a:solidFill>
                <a:latin typeface="Arial"/>
                <a:cs typeface="Arial" pitchFamily="34" charset="0"/>
              </a:rPr>
              <a:t>or</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std</a:t>
            </a:r>
            <a:r>
              <a:rPr lang="de-DE" sz="1400" dirty="0" smtClean="0">
                <a:solidFill>
                  <a:prstClr val="black"/>
                </a:solidFill>
                <a:latin typeface="Arial"/>
                <a:cs typeface="Arial" pitchFamily="34" charset="0"/>
              </a:rPr>
              <a:t>::</a:t>
            </a:r>
            <a:r>
              <a:rPr lang="de-DE" sz="1400" dirty="0" err="1" smtClean="0">
                <a:solidFill>
                  <a:prstClr val="black"/>
                </a:solidFill>
                <a:latin typeface="Arial"/>
                <a:cs typeface="Arial" pitchFamily="34" charset="0"/>
              </a:rPr>
              <a:t>recursive_mutex</a:t>
            </a:r>
            <a:r>
              <a:rPr lang="de-DE" sz="1400" dirty="0" smtClean="0">
                <a:solidFill>
                  <a:prstClr val="black"/>
                </a:solidFill>
                <a:latin typeface="Arial"/>
                <a:cs typeface="Arial" pitchFamily="34" charset="0"/>
              </a:rPr>
              <a:t> was </a:t>
            </a:r>
            <a:r>
              <a:rPr lang="de-DE" sz="1400" dirty="0" err="1">
                <a:solidFill>
                  <a:prstClr val="black"/>
                </a:solidFill>
                <a:latin typeface="Arial"/>
                <a:cs typeface="Arial" pitchFamily="34" charset="0"/>
              </a:rPr>
              <a:t>used</a:t>
            </a:r>
            <a:r>
              <a:rPr lang="de-DE" sz="1400" dirty="0">
                <a:solidFill>
                  <a:prstClr val="black"/>
                </a:solidFill>
                <a:latin typeface="Arial"/>
                <a:cs typeface="Arial" pitchFamily="34" charset="0"/>
              </a:rPr>
              <a:t> </a:t>
            </a:r>
            <a:r>
              <a:rPr lang="de-DE" sz="1400" dirty="0">
                <a:solidFill>
                  <a:prstClr val="black"/>
                </a:solidFill>
                <a:latin typeface="Arial"/>
                <a:cs typeface="Arial" pitchFamily="34" charset="0"/>
                <a:sym typeface="Wingdings" panose="05000000000000000000" pitchFamily="2" charset="2"/>
              </a:rPr>
              <a:t> </a:t>
            </a:r>
            <a:r>
              <a:rPr lang="de-DE" sz="1400" dirty="0" err="1">
                <a:solidFill>
                  <a:prstClr val="black"/>
                </a:solidFill>
                <a:latin typeface="Arial"/>
                <a:cs typeface="Arial" pitchFamily="34" charset="0"/>
                <a:sym typeface="Wingdings" panose="05000000000000000000" pitchFamily="2" charset="2"/>
              </a:rPr>
              <a:t>deadlock</a:t>
            </a:r>
            <a:endParaRPr lang="de-DE" sz="1400" dirty="0">
              <a:solidFill>
                <a:prstClr val="black"/>
              </a:solidFill>
              <a:latin typeface="Arial"/>
              <a:cs typeface="Arial" pitchFamily="34" charset="0"/>
              <a:sym typeface="Wingdings" panose="05000000000000000000" pitchFamily="2" charset="2"/>
            </a:endParaRPr>
          </a:p>
          <a:p>
            <a:pPr marL="285750" lvl="1" indent="-285750">
              <a:lnSpc>
                <a:spcPct val="95000"/>
              </a:lnSpc>
              <a:spcAft>
                <a:spcPts val="600"/>
              </a:spcAft>
              <a:buClr>
                <a:srgbClr val="B2B2B2"/>
              </a:buClr>
              <a:buFont typeface="Arial" panose="020B0604020202020204" pitchFamily="34" charset="0"/>
              <a:buChar char="•"/>
            </a:pPr>
            <a:r>
              <a:rPr lang="de-DE" sz="1400" dirty="0" smtClean="0">
                <a:solidFill>
                  <a:prstClr val="black"/>
                </a:solidFill>
                <a:latin typeface="Arial"/>
                <a:cs typeface="Arial" pitchFamily="34" charset="0"/>
              </a:rPr>
              <a:t>Client </a:t>
            </a:r>
            <a:r>
              <a:rPr lang="de-DE" sz="1400" dirty="0" err="1" smtClean="0">
                <a:solidFill>
                  <a:prstClr val="black"/>
                </a:solidFill>
                <a:latin typeface="Arial"/>
                <a:cs typeface="Arial" pitchFamily="34" charset="0"/>
              </a:rPr>
              <a:t>code</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or</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some</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other</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code</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called</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by</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the</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client</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may</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itself</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try</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to</a:t>
            </a:r>
            <a:r>
              <a:rPr lang="de-DE" sz="1400" dirty="0" smtClean="0">
                <a:solidFill>
                  <a:prstClr val="black"/>
                </a:solidFill>
                <a:latin typeface="Arial"/>
                <a:cs typeface="Arial" pitchFamily="34" charset="0"/>
              </a:rPr>
              <a:t> lock </a:t>
            </a:r>
            <a:r>
              <a:rPr lang="de-DE" sz="1400" dirty="0" err="1" smtClean="0">
                <a:solidFill>
                  <a:prstClr val="black"/>
                </a:solidFill>
                <a:latin typeface="Arial"/>
                <a:cs typeface="Arial" pitchFamily="34" charset="0"/>
              </a:rPr>
              <a:t>some</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other</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mutex</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which</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is</a:t>
            </a:r>
            <a:r>
              <a:rPr lang="de-DE" sz="1400" dirty="0" smtClean="0">
                <a:solidFill>
                  <a:prstClr val="black"/>
                </a:solidFill>
                <a:latin typeface="Arial"/>
                <a:cs typeface="Arial" pitchFamily="34" charset="0"/>
              </a:rPr>
              <a:t> </a:t>
            </a:r>
            <a:r>
              <a:rPr lang="de-DE" sz="1400" dirty="0" err="1" smtClean="0">
                <a:solidFill>
                  <a:prstClr val="black"/>
                </a:solidFill>
                <a:latin typeface="Arial"/>
                <a:cs typeface="Arial" pitchFamily="34" charset="0"/>
              </a:rPr>
              <a:t>currently</a:t>
            </a:r>
            <a:r>
              <a:rPr lang="de-DE" sz="1400" dirty="0" smtClean="0">
                <a:solidFill>
                  <a:prstClr val="black"/>
                </a:solidFill>
                <a:latin typeface="Arial"/>
                <a:cs typeface="Arial" pitchFamily="34" charset="0"/>
              </a:rPr>
              <a:t> not </a:t>
            </a:r>
            <a:r>
              <a:rPr lang="de-DE" sz="1400" dirty="0" err="1" smtClean="0">
                <a:solidFill>
                  <a:prstClr val="black"/>
                </a:solidFill>
                <a:latin typeface="Arial"/>
                <a:cs typeface="Arial" pitchFamily="34" charset="0"/>
              </a:rPr>
              <a:t>available</a:t>
            </a:r>
            <a:r>
              <a:rPr lang="de-DE" sz="1400" dirty="0" smtClean="0">
                <a:solidFill>
                  <a:prstClr val="black"/>
                </a:solidFill>
                <a:latin typeface="Arial"/>
                <a:cs typeface="Arial" pitchFamily="34" charset="0"/>
              </a:rPr>
              <a:t> </a:t>
            </a:r>
            <a:r>
              <a:rPr lang="de-DE" sz="1400" dirty="0" smtClean="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deadlock</a:t>
            </a:r>
            <a:r>
              <a:rPr lang="de-DE" sz="1400" dirty="0" smtClean="0">
                <a:solidFill>
                  <a:prstClr val="black"/>
                </a:solidFill>
                <a:latin typeface="Arial"/>
                <a:cs typeface="Arial" pitchFamily="34" charset="0"/>
                <a:sym typeface="Wingdings" panose="05000000000000000000" pitchFamily="2" charset="2"/>
              </a:rPr>
              <a:t> </a:t>
            </a:r>
          </a:p>
          <a:p>
            <a:pPr marL="0" lvl="1">
              <a:lnSpc>
                <a:spcPct val="95000"/>
              </a:lnSpc>
              <a:spcAft>
                <a:spcPts val="600"/>
              </a:spcAft>
              <a:buClr>
                <a:srgbClr val="B2B2B2"/>
              </a:buClr>
            </a:pPr>
            <a:r>
              <a:rPr lang="de-DE" sz="1400" b="1" dirty="0" smtClean="0">
                <a:solidFill>
                  <a:srgbClr val="5A73B9"/>
                </a:solidFill>
                <a:latin typeface="Arial"/>
                <a:cs typeface="Arial" pitchFamily="34" charset="0"/>
                <a:sym typeface="Wingdings" panose="05000000000000000000" pitchFamily="2" charset="2"/>
              </a:rPr>
              <a:t>Simple </a:t>
            </a:r>
            <a:r>
              <a:rPr lang="de-DE" sz="1400" b="1" dirty="0" err="1" smtClean="0">
                <a:solidFill>
                  <a:srgbClr val="5A73B9"/>
                </a:solidFill>
                <a:latin typeface="Arial"/>
                <a:cs typeface="Arial" pitchFamily="34" charset="0"/>
                <a:sym typeface="Wingdings" panose="05000000000000000000" pitchFamily="2" charset="2"/>
              </a:rPr>
              <a:t>solution</a:t>
            </a:r>
            <a:endParaRPr lang="de-DE" sz="1400" b="1" dirty="0">
              <a:solidFill>
                <a:srgbClr val="5A73B9"/>
              </a:solidFill>
              <a:latin typeface="Arial"/>
              <a:cs typeface="Arial" pitchFamily="34" charset="0"/>
              <a:sym typeface="Wingdings" panose="05000000000000000000" pitchFamily="2" charset="2"/>
            </a:endParaRPr>
          </a:p>
          <a:p>
            <a:pPr marL="285750" lvl="1" indent="-285750">
              <a:lnSpc>
                <a:spcPct val="95000"/>
              </a:lnSpc>
              <a:spcAft>
                <a:spcPts val="600"/>
              </a:spcAft>
              <a:buClr>
                <a:srgbClr val="B2B2B2"/>
              </a:buClr>
              <a:buFont typeface="Arial" panose="020B0604020202020204" pitchFamily="34" charset="0"/>
              <a:buChar char="•"/>
            </a:pPr>
            <a:r>
              <a:rPr lang="de-DE" b="1" dirty="0" err="1" smtClean="0">
                <a:solidFill>
                  <a:srgbClr val="FF0000"/>
                </a:solidFill>
                <a:latin typeface="Arial"/>
                <a:cs typeface="Arial" pitchFamily="34" charset="0"/>
                <a:sym typeface="Wingdings" panose="05000000000000000000" pitchFamily="2" charset="2"/>
              </a:rPr>
              <a:t>From</a:t>
            </a:r>
            <a:r>
              <a:rPr lang="de-DE" b="1" dirty="0" smtClean="0">
                <a:solidFill>
                  <a:srgbClr val="FF0000"/>
                </a:solidFill>
                <a:latin typeface="Arial"/>
                <a:cs typeface="Arial" pitchFamily="34" charset="0"/>
                <a:sym typeface="Wingdings" panose="05000000000000000000" pitchFamily="2" charset="2"/>
              </a:rPr>
              <a:t> </a:t>
            </a:r>
            <a:r>
              <a:rPr lang="de-DE" b="1" dirty="0" err="1" smtClean="0">
                <a:solidFill>
                  <a:srgbClr val="FF0000"/>
                </a:solidFill>
                <a:latin typeface="Arial"/>
                <a:cs typeface="Arial" pitchFamily="34" charset="0"/>
                <a:sym typeface="Wingdings" panose="05000000000000000000" pitchFamily="2" charset="2"/>
              </a:rPr>
              <a:t>within</a:t>
            </a:r>
            <a:r>
              <a:rPr lang="de-DE" b="1" dirty="0" smtClean="0">
                <a:solidFill>
                  <a:srgbClr val="FF0000"/>
                </a:solidFill>
                <a:latin typeface="Arial"/>
                <a:cs typeface="Arial" pitchFamily="34" charset="0"/>
                <a:sym typeface="Wingdings" panose="05000000000000000000" pitchFamily="2" charset="2"/>
              </a:rPr>
              <a:t> a </a:t>
            </a:r>
            <a:r>
              <a:rPr lang="de-DE" b="1" dirty="0" err="1" smtClean="0">
                <a:solidFill>
                  <a:srgbClr val="FF0000"/>
                </a:solidFill>
                <a:latin typeface="Arial"/>
                <a:cs typeface="Arial" pitchFamily="34" charset="0"/>
                <a:sym typeface="Wingdings" panose="05000000000000000000" pitchFamily="2" charset="2"/>
              </a:rPr>
              <a:t>locked</a:t>
            </a:r>
            <a:r>
              <a:rPr lang="de-DE" b="1" dirty="0" smtClean="0">
                <a:solidFill>
                  <a:srgbClr val="FF0000"/>
                </a:solidFill>
                <a:latin typeface="Arial"/>
                <a:cs typeface="Arial" pitchFamily="34" charset="0"/>
                <a:sym typeface="Wingdings" panose="05000000000000000000" pitchFamily="2" charset="2"/>
              </a:rPr>
              <a:t> </a:t>
            </a:r>
            <a:r>
              <a:rPr lang="de-DE" b="1" dirty="0" err="1" smtClean="0">
                <a:solidFill>
                  <a:srgbClr val="FF0000"/>
                </a:solidFill>
                <a:latin typeface="Arial"/>
                <a:cs typeface="Arial" pitchFamily="34" charset="0"/>
                <a:sym typeface="Wingdings" panose="05000000000000000000" pitchFamily="2" charset="2"/>
              </a:rPr>
              <a:t>section</a:t>
            </a:r>
            <a:r>
              <a:rPr lang="de-DE" b="1" dirty="0" smtClean="0">
                <a:solidFill>
                  <a:srgbClr val="FF0000"/>
                </a:solidFill>
                <a:latin typeface="Arial"/>
                <a:cs typeface="Arial" pitchFamily="34" charset="0"/>
                <a:sym typeface="Wingdings" panose="05000000000000000000" pitchFamily="2" charset="2"/>
              </a:rPr>
              <a:t> </a:t>
            </a:r>
            <a:r>
              <a:rPr lang="de-DE" b="1" dirty="0" err="1" smtClean="0">
                <a:solidFill>
                  <a:srgbClr val="FF0000"/>
                </a:solidFill>
                <a:latin typeface="Arial"/>
                <a:cs typeface="Arial" pitchFamily="34" charset="0"/>
                <a:sym typeface="Wingdings" panose="05000000000000000000" pitchFamily="2" charset="2"/>
              </a:rPr>
              <a:t>never</a:t>
            </a:r>
            <a:r>
              <a:rPr lang="de-DE" b="1" dirty="0" smtClean="0">
                <a:solidFill>
                  <a:srgbClr val="FF0000"/>
                </a:solidFill>
                <a:latin typeface="Arial"/>
                <a:cs typeface="Arial" pitchFamily="34" charset="0"/>
                <a:sym typeface="Wingdings" panose="05000000000000000000" pitchFamily="2" charset="2"/>
              </a:rPr>
              <a:t> </a:t>
            </a:r>
            <a:r>
              <a:rPr lang="de-DE" b="1" dirty="0" err="1" smtClean="0">
                <a:solidFill>
                  <a:srgbClr val="FF0000"/>
                </a:solidFill>
                <a:latin typeface="Arial"/>
                <a:cs typeface="Arial" pitchFamily="34" charset="0"/>
                <a:sym typeface="Wingdings" panose="05000000000000000000" pitchFamily="2" charset="2"/>
              </a:rPr>
              <a:t>call</a:t>
            </a:r>
            <a:r>
              <a:rPr lang="de-DE" b="1" dirty="0" smtClean="0">
                <a:solidFill>
                  <a:srgbClr val="FF0000"/>
                </a:solidFill>
                <a:latin typeface="Arial"/>
                <a:cs typeface="Arial" pitchFamily="34" charset="0"/>
                <a:sym typeface="Wingdings" panose="05000000000000000000" pitchFamily="2" charset="2"/>
              </a:rPr>
              <a:t> </a:t>
            </a:r>
            <a:r>
              <a:rPr lang="de-DE" b="1" dirty="0" err="1" smtClean="0">
                <a:solidFill>
                  <a:srgbClr val="FF0000"/>
                </a:solidFill>
                <a:latin typeface="Arial"/>
                <a:cs typeface="Arial" pitchFamily="34" charset="0"/>
                <a:sym typeface="Wingdings" panose="05000000000000000000" pitchFamily="2" charset="2"/>
              </a:rPr>
              <a:t>some</a:t>
            </a:r>
            <a:r>
              <a:rPr lang="de-DE" b="1" dirty="0" smtClean="0">
                <a:solidFill>
                  <a:srgbClr val="FF0000"/>
                </a:solidFill>
                <a:latin typeface="Arial"/>
                <a:cs typeface="Arial" pitchFamily="34" charset="0"/>
                <a:sym typeface="Wingdings" panose="05000000000000000000" pitchFamily="2" charset="2"/>
              </a:rPr>
              <a:t> </a:t>
            </a:r>
            <a:r>
              <a:rPr lang="de-DE" b="1" dirty="0" err="1" smtClean="0">
                <a:solidFill>
                  <a:srgbClr val="FF0000"/>
                </a:solidFill>
                <a:latin typeface="Arial"/>
                <a:cs typeface="Arial" pitchFamily="34" charset="0"/>
                <a:sym typeface="Wingdings" panose="05000000000000000000" pitchFamily="2" charset="2"/>
              </a:rPr>
              <a:t>other</a:t>
            </a:r>
            <a:r>
              <a:rPr lang="de-DE" b="1" dirty="0" smtClean="0">
                <a:solidFill>
                  <a:srgbClr val="FF0000"/>
                </a:solidFill>
                <a:latin typeface="Arial"/>
                <a:cs typeface="Arial" pitchFamily="34" charset="0"/>
                <a:sym typeface="Wingdings" panose="05000000000000000000" pitchFamily="2" charset="2"/>
              </a:rPr>
              <a:t> </a:t>
            </a:r>
            <a:r>
              <a:rPr lang="de-DE" b="1" dirty="0" err="1" smtClean="0">
                <a:solidFill>
                  <a:srgbClr val="FF0000"/>
                </a:solidFill>
                <a:latin typeface="Arial"/>
                <a:cs typeface="Arial" pitchFamily="34" charset="0"/>
                <a:sym typeface="Wingdings" panose="05000000000000000000" pitchFamily="2" charset="2"/>
              </a:rPr>
              <a:t>class</a:t>
            </a:r>
            <a:r>
              <a:rPr lang="de-DE" b="1" dirty="0" smtClean="0">
                <a:solidFill>
                  <a:srgbClr val="FF0000"/>
                </a:solidFill>
                <a:latin typeface="Arial"/>
                <a:cs typeface="Arial" pitchFamily="34" charset="0"/>
                <a:sym typeface="Wingdings" panose="05000000000000000000" pitchFamily="2" charset="2"/>
              </a:rPr>
              <a:t>/</a:t>
            </a:r>
            <a:r>
              <a:rPr lang="de-DE" b="1" dirty="0" err="1" smtClean="0">
                <a:solidFill>
                  <a:srgbClr val="FF0000"/>
                </a:solidFill>
                <a:latin typeface="Arial"/>
                <a:cs typeface="Arial" pitchFamily="34" charset="0"/>
                <a:sym typeface="Wingdings" panose="05000000000000000000" pitchFamily="2" charset="2"/>
              </a:rPr>
              <a:t>component</a:t>
            </a:r>
            <a:r>
              <a:rPr lang="de-DE" b="1" dirty="0" smtClean="0">
                <a:solidFill>
                  <a:srgbClr val="FF0000"/>
                </a:solidFill>
                <a:latin typeface="Arial"/>
                <a:cs typeface="Arial" pitchFamily="34" charset="0"/>
                <a:sym typeface="Wingdings" panose="05000000000000000000" pitchFamily="2" charset="2"/>
              </a:rPr>
              <a:t>!</a:t>
            </a:r>
          </a:p>
          <a:p>
            <a:pPr marL="285750" lvl="1" indent="-285750">
              <a:lnSpc>
                <a:spcPct val="95000"/>
              </a:lnSpc>
              <a:spcAft>
                <a:spcPts val="600"/>
              </a:spcAft>
              <a:buClr>
                <a:srgbClr val="B2B2B2"/>
              </a:buClr>
              <a:buFont typeface="Arial" panose="020B0604020202020204" pitchFamily="34" charset="0"/>
              <a:buChar char="•"/>
            </a:pPr>
            <a:r>
              <a:rPr lang="de-DE" sz="1400" dirty="0" err="1" smtClean="0">
                <a:solidFill>
                  <a:prstClr val="black"/>
                </a:solidFill>
                <a:latin typeface="Arial"/>
                <a:cs typeface="Arial" pitchFamily="34" charset="0"/>
                <a:sym typeface="Wingdings" panose="05000000000000000000" pitchFamily="2" charset="2"/>
              </a:rPr>
              <a:t>Exception</a:t>
            </a:r>
            <a:r>
              <a:rPr lang="de-DE" sz="1400" dirty="0" smtClean="0">
                <a:solidFill>
                  <a:prstClr val="black"/>
                </a:solidFill>
                <a:latin typeface="Arial"/>
                <a:cs typeface="Arial" pitchFamily="34" charset="0"/>
                <a:sym typeface="Wingdings" panose="05000000000000000000" pitchFamily="2" charset="2"/>
              </a:rPr>
              <a:t>: SW „</a:t>
            </a:r>
            <a:r>
              <a:rPr lang="de-DE" sz="1400" dirty="0" err="1" smtClean="0">
                <a:solidFill>
                  <a:prstClr val="black"/>
                </a:solidFill>
                <a:latin typeface="Arial"/>
                <a:cs typeface="Arial" pitchFamily="34" charset="0"/>
                <a:sym typeface="Wingdings" panose="05000000000000000000" pitchFamily="2" charset="2"/>
              </a:rPr>
              <a:t>contract</a:t>
            </a:r>
            <a:r>
              <a:rPr lang="de-DE" sz="1400" dirty="0" smtClean="0">
                <a:solidFill>
                  <a:prstClr val="black"/>
                </a:solidFill>
                <a:latin typeface="Arial"/>
                <a:cs typeface="Arial" pitchFamily="34" charset="0"/>
                <a:sym typeface="Wingdings" panose="05000000000000000000" pitchFamily="2" charset="2"/>
              </a:rPr>
              <a:t>“ </a:t>
            </a:r>
            <a:r>
              <a:rPr lang="de-DE" sz="1400" dirty="0" err="1">
                <a:solidFill>
                  <a:prstClr val="black"/>
                </a:solidFill>
                <a:latin typeface="Arial"/>
                <a:cs typeface="Arial" pitchFamily="34" charset="0"/>
                <a:sym typeface="Wingdings" panose="05000000000000000000" pitchFamily="2" charset="2"/>
              </a:rPr>
              <a:t>guarantees</a:t>
            </a:r>
            <a:r>
              <a:rPr lang="de-DE" sz="1400" dirty="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that</a:t>
            </a:r>
            <a:r>
              <a:rPr lang="de-DE" sz="1400" dirty="0" smtClean="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call</a:t>
            </a:r>
            <a:r>
              <a:rPr lang="de-DE" sz="1400" dirty="0" smtClean="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is</a:t>
            </a:r>
            <a:r>
              <a:rPr lang="de-DE" sz="1400" dirty="0" smtClean="0">
                <a:solidFill>
                  <a:prstClr val="black"/>
                </a:solidFill>
                <a:latin typeface="Arial"/>
                <a:cs typeface="Arial" pitchFamily="34" charset="0"/>
                <a:sym typeface="Wingdings" panose="05000000000000000000" pitchFamily="2" charset="2"/>
              </a:rPr>
              <a:t> </a:t>
            </a:r>
            <a:r>
              <a:rPr lang="de-DE" sz="1400" dirty="0" err="1">
                <a:solidFill>
                  <a:prstClr val="black"/>
                </a:solidFill>
                <a:latin typeface="Arial"/>
                <a:cs typeface="Arial" pitchFamily="34" charset="0"/>
                <a:sym typeface="Wingdings" panose="05000000000000000000" pitchFamily="2" charset="2"/>
              </a:rPr>
              <a:t>free</a:t>
            </a:r>
            <a:r>
              <a:rPr lang="de-DE" sz="1400" dirty="0">
                <a:solidFill>
                  <a:prstClr val="black"/>
                </a:solidFill>
                <a:latin typeface="Arial"/>
                <a:cs typeface="Arial" pitchFamily="34" charset="0"/>
                <a:sym typeface="Wingdings" panose="05000000000000000000" pitchFamily="2" charset="2"/>
              </a:rPr>
              <a:t> </a:t>
            </a:r>
            <a:r>
              <a:rPr lang="de-DE" sz="1400" dirty="0" err="1">
                <a:solidFill>
                  <a:prstClr val="black"/>
                </a:solidFill>
                <a:latin typeface="Arial"/>
                <a:cs typeface="Arial" pitchFamily="34" charset="0"/>
                <a:sym typeface="Wingdings" panose="05000000000000000000" pitchFamily="2" charset="2"/>
              </a:rPr>
              <a:t>of</a:t>
            </a:r>
            <a:r>
              <a:rPr lang="de-DE" sz="1400" dirty="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locks</a:t>
            </a:r>
            <a:r>
              <a:rPr lang="de-DE" sz="1400" dirty="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and</a:t>
            </a:r>
            <a:r>
              <a:rPr lang="de-DE" sz="1400" dirty="0" smtClean="0">
                <a:solidFill>
                  <a:prstClr val="black"/>
                </a:solidFill>
                <a:latin typeface="Arial"/>
                <a:cs typeface="Arial" pitchFamily="34" charset="0"/>
                <a:sym typeface="Wingdings" panose="05000000000000000000" pitchFamily="2" charset="2"/>
              </a:rPr>
              <a:t> will </a:t>
            </a:r>
            <a:r>
              <a:rPr lang="de-DE" sz="1400" dirty="0" err="1" smtClean="0">
                <a:solidFill>
                  <a:prstClr val="black"/>
                </a:solidFill>
                <a:latin typeface="Arial"/>
                <a:cs typeface="Arial" pitchFamily="34" charset="0"/>
                <a:sym typeface="Wingdings" panose="05000000000000000000" pitchFamily="2" charset="2"/>
              </a:rPr>
              <a:t>always</a:t>
            </a:r>
            <a:r>
              <a:rPr lang="de-DE" sz="1400" dirty="0" smtClean="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return</a:t>
            </a:r>
            <a:r>
              <a:rPr lang="de-DE" sz="1400" dirty="0" smtClean="0">
                <a:solidFill>
                  <a:prstClr val="black"/>
                </a:solidFill>
                <a:latin typeface="Arial"/>
                <a:cs typeface="Arial" pitchFamily="34" charset="0"/>
                <a:sym typeface="Wingdings" panose="05000000000000000000" pitchFamily="2" charset="2"/>
              </a:rPr>
              <a:t> „</a:t>
            </a:r>
            <a:r>
              <a:rPr lang="de-DE" sz="1400" dirty="0" err="1" smtClean="0">
                <a:solidFill>
                  <a:prstClr val="black"/>
                </a:solidFill>
                <a:latin typeface="Arial"/>
                <a:cs typeface="Arial" pitchFamily="34" charset="0"/>
                <a:sym typeface="Wingdings" panose="05000000000000000000" pitchFamily="2" charset="2"/>
              </a:rPr>
              <a:t>immediately</a:t>
            </a:r>
            <a:r>
              <a:rPr lang="de-DE" sz="1400" dirty="0" smtClean="0">
                <a:solidFill>
                  <a:prstClr val="black"/>
                </a:solidFill>
                <a:latin typeface="Arial"/>
                <a:cs typeface="Arial" pitchFamily="34" charset="0"/>
                <a:sym typeface="Wingdings" panose="05000000000000000000" pitchFamily="2" charset="2"/>
              </a:rPr>
              <a:t>“</a:t>
            </a:r>
            <a:br>
              <a:rPr lang="de-DE" sz="1400" dirty="0" smtClean="0">
                <a:solidFill>
                  <a:prstClr val="black"/>
                </a:solidFill>
                <a:latin typeface="Arial"/>
                <a:cs typeface="Arial" pitchFamily="34" charset="0"/>
                <a:sym typeface="Wingdings" panose="05000000000000000000" pitchFamily="2" charset="2"/>
              </a:rPr>
            </a:br>
            <a:endParaRPr lang="de-DE" sz="1400" dirty="0" smtClean="0">
              <a:solidFill>
                <a:prstClr val="black"/>
              </a:solidFill>
              <a:latin typeface="Arial"/>
              <a:cs typeface="Arial" pitchFamily="34" charset="0"/>
              <a:sym typeface="Wingdings" panose="05000000000000000000" pitchFamily="2" charset="2"/>
            </a:endParaRPr>
          </a:p>
        </p:txBody>
      </p:sp>
      <p:sp>
        <p:nvSpPr>
          <p:cNvPr id="7" name="Rechteck 6"/>
          <p:cNvSpPr/>
          <p:nvPr/>
        </p:nvSpPr>
        <p:spPr>
          <a:xfrm>
            <a:off x="582985" y="1580703"/>
            <a:ext cx="4536504" cy="1384995"/>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Class A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has</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pointer</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to</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B</a:t>
            </a:r>
            <a:endParaRPr kumimoji="0" lang="de-DE" sz="1200" b="0" i="0" u="none" strike="noStrike" kern="0" cap="none" spc="0" normalizeH="0" baseline="0" noProof="0" dirty="0" smtClean="0">
              <a:ln>
                <a:noFill/>
              </a:ln>
              <a:solidFill>
                <a:srgbClr val="0000FF"/>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2B91AF"/>
                </a:solidFill>
                <a:effectLst/>
                <a:highlight>
                  <a:srgbClr val="FFFFFF"/>
                </a:highlight>
                <a:uLnTx/>
                <a:uFillTx/>
                <a:latin typeface="Consolas"/>
              </a:rPr>
              <a:t>A</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::DoSomething()</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lock_guard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mutex</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lck</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m_mutexA</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ptrB</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-&gt;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DoSomethingElse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200" b="0" i="0" u="none" strike="noStrike" kern="0" cap="none" spc="0" normalizeH="0" baseline="0" noProof="0" dirty="0" smtClean="0">
              <a:ln>
                <a:noFill/>
              </a:ln>
              <a:solidFill>
                <a:prstClr val="black"/>
              </a:solidFill>
              <a:effectLst/>
              <a:uLnTx/>
              <a:uFillTx/>
              <a:latin typeface="Arial"/>
            </a:endParaRPr>
          </a:p>
        </p:txBody>
      </p:sp>
      <p:sp>
        <p:nvSpPr>
          <p:cNvPr id="8" name="Rechteck 7"/>
          <p:cNvSpPr/>
          <p:nvPr/>
        </p:nvSpPr>
        <p:spPr>
          <a:xfrm>
            <a:off x="5263505" y="1569316"/>
            <a:ext cx="3096344" cy="1384995"/>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Class B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has</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pointer</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to</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a:t>
            </a:r>
            <a:endParaRPr kumimoji="0" lang="de-DE" sz="1200" b="0" i="0" u="none" strike="noStrike" kern="0" cap="none" spc="0" normalizeH="0" baseline="0" noProof="0" dirty="0" smtClean="0">
              <a:ln>
                <a:noFill/>
              </a:ln>
              <a:solidFill>
                <a:srgbClr val="0000FF"/>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2B91AF"/>
                </a:solidFill>
                <a:effectLst/>
                <a:highlight>
                  <a:srgbClr val="FFFFFF"/>
                </a:highlight>
                <a:uLnTx/>
                <a:uFillTx/>
                <a:latin typeface="Consolas"/>
              </a:rPr>
              <a:t>B</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::DoSomethingElse()</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 ...</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ptrA</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-&gt;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DoSomething</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-&gt; </a:t>
            </a:r>
            <a:r>
              <a:rPr kumimoji="0" lang="de-DE" sz="1200" b="1" i="0" u="none" strike="noStrike" kern="0" cap="none" spc="0" normalizeH="0" baseline="0" noProof="0" dirty="0" err="1" smtClean="0">
                <a:ln>
                  <a:noFill/>
                </a:ln>
                <a:solidFill>
                  <a:srgbClr val="008000"/>
                </a:solidFill>
                <a:effectLst/>
                <a:highlight>
                  <a:srgbClr val="FFFFFF"/>
                </a:highlight>
                <a:uLnTx/>
                <a:uFillTx/>
                <a:latin typeface="Consolas"/>
              </a:rPr>
              <a:t>deadlock</a:t>
            </a:r>
            <a:endParaRPr kumimoji="0" lang="de-DE" sz="1200" b="1"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200" b="0" i="0" u="none" strike="noStrike" kern="0" cap="none" spc="0" normalizeH="0" baseline="0" noProof="0" dirty="0" smtClean="0">
              <a:ln>
                <a:noFill/>
              </a:ln>
              <a:solidFill>
                <a:prstClr val="black"/>
              </a:solidFill>
              <a:effectLst/>
              <a:uLnTx/>
              <a:uFillTx/>
              <a:latin typeface="Arial"/>
            </a:endParaRPr>
          </a:p>
        </p:txBody>
      </p:sp>
    </p:spTree>
    <p:extLst>
      <p:ext uri="{BB962C8B-B14F-4D97-AF65-F5344CB8AC3E}">
        <p14:creationId xmlns:p14="http://schemas.microsoft.com/office/powerpoint/2010/main" val="2073657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Safe initialization of data – </a:t>
            </a:r>
            <a:r>
              <a:rPr lang="en-US" dirty="0" err="1"/>
              <a:t>std</a:t>
            </a:r>
            <a:r>
              <a:rPr lang="en-US" dirty="0"/>
              <a:t>::once</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588224" y="51470"/>
            <a:ext cx="2304257" cy="504056"/>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endParaRPr lang="de-DE" dirty="0"/>
          </a:p>
          <a:p>
            <a:endParaRPr lang="de-DE" dirty="0"/>
          </a:p>
        </p:txBody>
      </p:sp>
      <p:sp>
        <p:nvSpPr>
          <p:cNvPr id="6" name="Rechteck 5"/>
          <p:cNvSpPr/>
          <p:nvPr/>
        </p:nvSpPr>
        <p:spPr>
          <a:xfrm>
            <a:off x="251520" y="565051"/>
            <a:ext cx="7992888" cy="2523768"/>
          </a:xfrm>
          <a:prstGeom prst="rect">
            <a:avLst/>
          </a:prstGeom>
        </p:spPr>
        <p:txBody>
          <a:bodyPr wrap="square">
            <a:spAutoFit/>
          </a:bodyPr>
          <a:lstStyle/>
          <a:p>
            <a:pPr marL="0" lvl="1">
              <a:lnSpc>
                <a:spcPct val="95000"/>
              </a:lnSpc>
              <a:spcAft>
                <a:spcPts val="600"/>
              </a:spcAft>
              <a:buClr>
                <a:srgbClr val="B2B2B2"/>
              </a:buClr>
            </a:pPr>
            <a:r>
              <a:rPr lang="de-DE" sz="1400" b="1" dirty="0" smtClean="0">
                <a:solidFill>
                  <a:srgbClr val="5A73B9"/>
                </a:solidFill>
                <a:latin typeface="Arial"/>
                <a:cs typeface="Arial" pitchFamily="34" charset="0"/>
                <a:sym typeface="Wingdings" panose="05000000000000000000" pitchFamily="2" charset="2"/>
              </a:rPr>
              <a:t>Motivation</a:t>
            </a:r>
            <a:endParaRPr lang="de-DE" sz="1400" b="1" dirty="0">
              <a:solidFill>
                <a:srgbClr val="5A73B9"/>
              </a:solidFill>
              <a:latin typeface="Arial"/>
              <a:cs typeface="Arial" pitchFamily="34" charset="0"/>
              <a:sym typeface="Wingdings" panose="05000000000000000000" pitchFamily="2" charset="2"/>
            </a:endParaRPr>
          </a:p>
          <a:p>
            <a:pPr marL="285750" lvl="1" indent="-285750">
              <a:lnSpc>
                <a:spcPct val="95000"/>
              </a:lnSpc>
              <a:spcAft>
                <a:spcPts val="600"/>
              </a:spcAft>
              <a:buClr>
                <a:srgbClr val="B2B2B2"/>
              </a:buClr>
              <a:buFont typeface="Arial" panose="020B0604020202020204" pitchFamily="34" charset="0"/>
              <a:buChar char="•"/>
            </a:pPr>
            <a:r>
              <a:rPr lang="en-US" sz="1400" dirty="0" smtClean="0">
                <a:solidFill>
                  <a:prstClr val="black"/>
                </a:solidFill>
                <a:latin typeface="Arial"/>
              </a:rPr>
              <a:t>Sometimes data are only created/written once and will not change any more. Then several </a:t>
            </a:r>
            <a:r>
              <a:rPr lang="en-US" sz="1400" dirty="0">
                <a:solidFill>
                  <a:prstClr val="black"/>
                </a:solidFill>
                <a:latin typeface="Arial"/>
              </a:rPr>
              <a:t>threads may read the data </a:t>
            </a:r>
            <a:r>
              <a:rPr lang="en-US" sz="1400" dirty="0" smtClean="0">
                <a:solidFill>
                  <a:prstClr val="black"/>
                </a:solidFill>
                <a:latin typeface="Arial"/>
              </a:rPr>
              <a:t>without </a:t>
            </a:r>
            <a:r>
              <a:rPr lang="en-US" sz="1400" dirty="0">
                <a:solidFill>
                  <a:prstClr val="black"/>
                </a:solidFill>
                <a:latin typeface="Arial"/>
              </a:rPr>
              <a:t>any need for </a:t>
            </a:r>
            <a:r>
              <a:rPr lang="en-US" sz="1400" dirty="0" smtClean="0">
                <a:solidFill>
                  <a:prstClr val="black"/>
                </a:solidFill>
                <a:latin typeface="Arial"/>
              </a:rPr>
              <a:t>synchronization.</a:t>
            </a:r>
          </a:p>
          <a:p>
            <a:pPr marL="285750" lvl="1" indent="-285750">
              <a:lnSpc>
                <a:spcPct val="95000"/>
              </a:lnSpc>
              <a:spcAft>
                <a:spcPts val="600"/>
              </a:spcAft>
              <a:buClr>
                <a:srgbClr val="B2B2B2"/>
              </a:buClr>
              <a:buFont typeface="Arial" panose="020B0604020202020204" pitchFamily="34" charset="0"/>
              <a:buChar char="•"/>
            </a:pPr>
            <a:r>
              <a:rPr lang="en-US" sz="1400" dirty="0" smtClean="0">
                <a:solidFill>
                  <a:prstClr val="black"/>
                </a:solidFill>
                <a:latin typeface="Arial"/>
              </a:rPr>
              <a:t>If </a:t>
            </a:r>
            <a:r>
              <a:rPr lang="en-US" sz="1400" dirty="0" err="1" smtClean="0">
                <a:solidFill>
                  <a:prstClr val="black"/>
                </a:solidFill>
                <a:latin typeface="Arial"/>
              </a:rPr>
              <a:t>init</a:t>
            </a:r>
            <a:r>
              <a:rPr lang="en-US" sz="1400" dirty="0" smtClean="0">
                <a:solidFill>
                  <a:prstClr val="black"/>
                </a:solidFill>
                <a:latin typeface="Arial"/>
              </a:rPr>
              <a:t> is done always by the same special thread before reader threads can access data there is no need for synchronization at all</a:t>
            </a:r>
          </a:p>
          <a:p>
            <a:pPr marL="285750" lvl="1" indent="-285750">
              <a:lnSpc>
                <a:spcPct val="95000"/>
              </a:lnSpc>
              <a:spcAft>
                <a:spcPts val="600"/>
              </a:spcAft>
              <a:buClr>
                <a:srgbClr val="B2B2B2"/>
              </a:buClr>
              <a:buFont typeface="Arial" panose="020B0604020202020204" pitchFamily="34" charset="0"/>
              <a:buChar char="•"/>
            </a:pPr>
            <a:r>
              <a:rPr lang="en-US" sz="1400" dirty="0" smtClean="0">
                <a:solidFill>
                  <a:prstClr val="black"/>
                </a:solidFill>
                <a:latin typeface="Arial"/>
              </a:rPr>
              <a:t>Only if </a:t>
            </a:r>
            <a:r>
              <a:rPr lang="en-US" sz="1400" dirty="0" err="1" smtClean="0">
                <a:solidFill>
                  <a:prstClr val="black"/>
                </a:solidFill>
                <a:latin typeface="Arial"/>
              </a:rPr>
              <a:t>init</a:t>
            </a:r>
            <a:r>
              <a:rPr lang="en-US" sz="1400" dirty="0" smtClean="0">
                <a:solidFill>
                  <a:prstClr val="black"/>
                </a:solidFill>
                <a:latin typeface="Arial"/>
              </a:rPr>
              <a:t> is done by different threads running concurrently additional care is required for a correct initialization</a:t>
            </a:r>
          </a:p>
          <a:p>
            <a:pPr marL="0" lvl="1">
              <a:lnSpc>
                <a:spcPct val="95000"/>
              </a:lnSpc>
              <a:spcAft>
                <a:spcPts val="600"/>
              </a:spcAft>
              <a:buClr>
                <a:srgbClr val="B2B2B2"/>
              </a:buClr>
            </a:pPr>
            <a:r>
              <a:rPr lang="de-DE" sz="1400" b="1" dirty="0" smtClean="0">
                <a:solidFill>
                  <a:srgbClr val="5A73B9"/>
                </a:solidFill>
                <a:latin typeface="Arial"/>
                <a:cs typeface="Arial" pitchFamily="34" charset="0"/>
                <a:sym typeface="Wingdings" panose="05000000000000000000" pitchFamily="2" charset="2"/>
              </a:rPr>
              <a:t>Std::</a:t>
            </a:r>
            <a:r>
              <a:rPr lang="de-DE" sz="1400" b="1" dirty="0" err="1" smtClean="0">
                <a:solidFill>
                  <a:srgbClr val="5A73B9"/>
                </a:solidFill>
                <a:latin typeface="Arial"/>
                <a:cs typeface="Arial" pitchFamily="34" charset="0"/>
                <a:sym typeface="Wingdings" panose="05000000000000000000" pitchFamily="2" charset="2"/>
              </a:rPr>
              <a:t>once</a:t>
            </a:r>
            <a:endParaRPr lang="de-DE" sz="1400" b="1" dirty="0" smtClean="0">
              <a:solidFill>
                <a:srgbClr val="5A73B9"/>
              </a:solidFill>
              <a:latin typeface="Arial"/>
              <a:cs typeface="Arial" pitchFamily="34" charset="0"/>
              <a:sym typeface="Wingdings" panose="05000000000000000000" pitchFamily="2" charset="2"/>
            </a:endParaRPr>
          </a:p>
          <a:p>
            <a:pPr marL="0" lvl="1">
              <a:lnSpc>
                <a:spcPct val="95000"/>
              </a:lnSpc>
              <a:spcAft>
                <a:spcPts val="600"/>
              </a:spcAft>
              <a:buClr>
                <a:srgbClr val="B2B2B2"/>
              </a:buClr>
            </a:pPr>
            <a:r>
              <a:rPr lang="en-US" sz="1400" dirty="0" smtClean="0">
                <a:solidFill>
                  <a:prstClr val="black"/>
                </a:solidFill>
                <a:latin typeface="Arial"/>
              </a:rPr>
              <a:t>Define a </a:t>
            </a:r>
            <a:r>
              <a:rPr lang="en-US" sz="1400" dirty="0">
                <a:solidFill>
                  <a:prstClr val="black"/>
                </a:solidFill>
                <a:latin typeface="Arial"/>
              </a:rPr>
              <a:t>special flag, which ensures that some code called under the condition of this flag is called only once</a:t>
            </a:r>
            <a:r>
              <a:rPr lang="en-US" sz="1400" dirty="0" smtClean="0">
                <a:solidFill>
                  <a:prstClr val="black"/>
                </a:solidFill>
                <a:latin typeface="Arial"/>
              </a:rPr>
              <a:t>:</a:t>
            </a:r>
            <a:endParaRPr lang="de-DE" sz="1400" dirty="0">
              <a:solidFill>
                <a:prstClr val="black"/>
              </a:solidFill>
              <a:latin typeface="Arial"/>
              <a:cs typeface="Arial" pitchFamily="34" charset="0"/>
              <a:sym typeface="Wingdings" panose="05000000000000000000" pitchFamily="2" charset="2"/>
            </a:endParaRPr>
          </a:p>
        </p:txBody>
      </p:sp>
      <p:sp>
        <p:nvSpPr>
          <p:cNvPr id="7" name="Rechteck 6"/>
          <p:cNvSpPr/>
          <p:nvPr/>
        </p:nvSpPr>
        <p:spPr>
          <a:xfrm>
            <a:off x="332656" y="3081025"/>
            <a:ext cx="6830416" cy="553998"/>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global flag, alternatively defined as a class attribute</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err="1" smtClean="0">
                <a:ln>
                  <a:noFill/>
                </a:ln>
                <a:solidFill>
                  <a:prstClr val="black"/>
                </a:solidFill>
                <a:effectLst/>
                <a:highlight>
                  <a:srgbClr val="FFFFFF"/>
                </a:highlight>
                <a:uLnTx/>
                <a:uFillTx/>
                <a:latin typeface="Consolas"/>
              </a:rPr>
              <a:t>once_flag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g_myOnceFlag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251520" y="3695303"/>
            <a:ext cx="8280920" cy="501676"/>
          </a:xfrm>
          <a:prstGeom prst="rect">
            <a:avLst/>
          </a:prstGeom>
        </p:spPr>
        <p:txBody>
          <a:bodyPr wrap="square">
            <a:spAutoFit/>
          </a:bodyPr>
          <a:lstStyle/>
          <a:p>
            <a:pPr marL="0" lvl="1">
              <a:lnSpc>
                <a:spcPct val="95000"/>
              </a:lnSpc>
              <a:spcAft>
                <a:spcPts val="600"/>
              </a:spcAft>
              <a:buClr>
                <a:srgbClr val="B2B2B2"/>
              </a:buClr>
            </a:pPr>
            <a:r>
              <a:rPr lang="en-US" sz="1400" dirty="0" smtClean="0">
                <a:solidFill>
                  <a:prstClr val="black"/>
                </a:solidFill>
                <a:latin typeface="Arial"/>
              </a:rPr>
              <a:t>Somewhere </a:t>
            </a:r>
            <a:r>
              <a:rPr lang="en-US" sz="1400" dirty="0">
                <a:solidFill>
                  <a:prstClr val="black"/>
                </a:solidFill>
                <a:latin typeface="Arial"/>
              </a:rPr>
              <a:t>there is some code, which may be called several </a:t>
            </a:r>
            <a:r>
              <a:rPr lang="en-US" sz="1400" dirty="0" smtClean="0">
                <a:solidFill>
                  <a:prstClr val="black"/>
                </a:solidFill>
                <a:latin typeface="Arial"/>
              </a:rPr>
              <a:t>times and possibly by several threads concurrently at the “same” time. It is guaranteed, that the </a:t>
            </a:r>
            <a:r>
              <a:rPr lang="en-US" sz="1400" dirty="0">
                <a:solidFill>
                  <a:prstClr val="black"/>
                </a:solidFill>
                <a:latin typeface="Arial"/>
              </a:rPr>
              <a:t>initialization </a:t>
            </a:r>
            <a:r>
              <a:rPr lang="en-US" sz="1400" dirty="0" smtClean="0">
                <a:solidFill>
                  <a:prstClr val="black"/>
                </a:solidFill>
                <a:latin typeface="Arial"/>
              </a:rPr>
              <a:t>is executed only </a:t>
            </a:r>
            <a:r>
              <a:rPr lang="en-US" sz="1400" dirty="0">
                <a:solidFill>
                  <a:prstClr val="black"/>
                </a:solidFill>
                <a:latin typeface="Arial"/>
              </a:rPr>
              <a:t>once</a:t>
            </a:r>
            <a:r>
              <a:rPr lang="en-US" sz="1400" dirty="0" smtClean="0">
                <a:solidFill>
                  <a:prstClr val="black"/>
                </a:solidFill>
                <a:latin typeface="Arial"/>
              </a:rPr>
              <a:t>:</a:t>
            </a:r>
          </a:p>
        </p:txBody>
      </p:sp>
      <p:sp>
        <p:nvSpPr>
          <p:cNvPr id="9" name="Rechteck 8"/>
          <p:cNvSpPr/>
          <p:nvPr/>
        </p:nvSpPr>
        <p:spPr>
          <a:xfrm>
            <a:off x="339105" y="4227934"/>
            <a:ext cx="6830416" cy="338554"/>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call_once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g_myOnceFlag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SomeInitFunction</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400" b="0" i="0" u="none" strike="noStrike" kern="0" cap="none" spc="0" normalizeH="0" baseline="0" noProof="0" dirty="0" smtClean="0">
              <a:ln>
                <a:noFill/>
              </a:ln>
              <a:solidFill>
                <a:prstClr val="black"/>
              </a:solidFill>
              <a:effectLst/>
              <a:uLnTx/>
              <a:uFillTx/>
              <a:latin typeface="Arial"/>
            </a:endParaRPr>
          </a:p>
        </p:txBody>
      </p:sp>
    </p:spTree>
    <p:extLst>
      <p:ext uri="{BB962C8B-B14F-4D97-AF65-F5344CB8AC3E}">
        <p14:creationId xmlns:p14="http://schemas.microsoft.com/office/powerpoint/2010/main" val="19120676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Safe initialization of data – static variables</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660233" y="123478"/>
            <a:ext cx="2232248" cy="432048"/>
          </a:xfrm>
        </p:spPr>
        <p:txBody>
          <a:bodyPr>
            <a:normAutofit/>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endParaRPr lang="de-DE" dirty="0"/>
          </a:p>
        </p:txBody>
      </p:sp>
      <p:sp>
        <p:nvSpPr>
          <p:cNvPr id="6" name="Rechteck 5"/>
          <p:cNvSpPr/>
          <p:nvPr/>
        </p:nvSpPr>
        <p:spPr>
          <a:xfrm>
            <a:off x="251520" y="584101"/>
            <a:ext cx="7992888" cy="977191"/>
          </a:xfrm>
          <a:prstGeom prst="rect">
            <a:avLst/>
          </a:prstGeom>
        </p:spPr>
        <p:txBody>
          <a:bodyPr wrap="square">
            <a:spAutoFit/>
          </a:bodyPr>
          <a:lstStyle/>
          <a:p>
            <a:pPr marL="0" lvl="1">
              <a:lnSpc>
                <a:spcPct val="95000"/>
              </a:lnSpc>
              <a:spcAft>
                <a:spcPts val="600"/>
              </a:spcAft>
              <a:buClr>
                <a:srgbClr val="B2B2B2"/>
              </a:buClr>
            </a:pPr>
            <a:r>
              <a:rPr lang="en-US" b="1" dirty="0">
                <a:solidFill>
                  <a:srgbClr val="5A73B9"/>
                </a:solidFill>
                <a:latin typeface="Arial"/>
                <a:cs typeface="Arial" pitchFamily="34" charset="0"/>
                <a:sym typeface="Wingdings" panose="05000000000000000000" pitchFamily="2" charset="2"/>
              </a:rPr>
              <a:t>Static variables within a code </a:t>
            </a:r>
            <a:r>
              <a:rPr lang="en-US" b="1" dirty="0" smtClean="0">
                <a:solidFill>
                  <a:srgbClr val="5A73B9"/>
                </a:solidFill>
                <a:latin typeface="Arial"/>
                <a:cs typeface="Arial" pitchFamily="34" charset="0"/>
                <a:sym typeface="Wingdings" panose="05000000000000000000" pitchFamily="2" charset="2"/>
              </a:rPr>
              <a:t>block</a:t>
            </a:r>
          </a:p>
          <a:p>
            <a:pPr marL="0" lvl="1">
              <a:lnSpc>
                <a:spcPct val="95000"/>
              </a:lnSpc>
              <a:spcAft>
                <a:spcPts val="600"/>
              </a:spcAft>
              <a:buClr>
                <a:srgbClr val="B2B2B2"/>
              </a:buClr>
            </a:pPr>
            <a:r>
              <a:rPr lang="en-US" sz="1600" dirty="0">
                <a:solidFill>
                  <a:prstClr val="black"/>
                </a:solidFill>
                <a:latin typeface="Arial"/>
              </a:rPr>
              <a:t>The C++11 runtime library ensures that static variables are created thread </a:t>
            </a:r>
            <a:r>
              <a:rPr lang="en-US" sz="1600" dirty="0" smtClean="0">
                <a:solidFill>
                  <a:prstClr val="black"/>
                </a:solidFill>
                <a:latin typeface="Arial"/>
              </a:rPr>
              <a:t>safe:</a:t>
            </a:r>
          </a:p>
          <a:p>
            <a:pPr marL="0" lvl="1">
              <a:lnSpc>
                <a:spcPct val="95000"/>
              </a:lnSpc>
              <a:spcAft>
                <a:spcPts val="600"/>
              </a:spcAft>
              <a:buClr>
                <a:srgbClr val="B2B2B2"/>
              </a:buClr>
            </a:pPr>
            <a:endParaRPr lang="en-US" sz="1600" dirty="0">
              <a:solidFill>
                <a:prstClr val="black"/>
              </a:solidFill>
              <a:latin typeface="Arial"/>
            </a:endParaRPr>
          </a:p>
        </p:txBody>
      </p:sp>
      <p:sp>
        <p:nvSpPr>
          <p:cNvPr id="7" name="Rechteck 6"/>
          <p:cNvSpPr/>
          <p:nvPr/>
        </p:nvSpPr>
        <p:spPr>
          <a:xfrm>
            <a:off x="251520" y="3435846"/>
            <a:ext cx="7992888" cy="1338828"/>
          </a:xfrm>
          <a:prstGeom prst="rect">
            <a:avLst/>
          </a:prstGeom>
        </p:spPr>
        <p:txBody>
          <a:bodyPr wrap="square">
            <a:spAutoFit/>
          </a:bodyPr>
          <a:lstStyle/>
          <a:p>
            <a:pPr marL="0" lvl="1">
              <a:lnSpc>
                <a:spcPct val="95000"/>
              </a:lnSpc>
              <a:spcAft>
                <a:spcPts val="600"/>
              </a:spcAft>
              <a:buClr>
                <a:srgbClr val="B2B2B2"/>
              </a:buClr>
            </a:pPr>
            <a:r>
              <a:rPr lang="en-US" sz="1600" dirty="0" smtClean="0">
                <a:solidFill>
                  <a:prstClr val="black"/>
                </a:solidFill>
                <a:latin typeface="Arial"/>
              </a:rPr>
              <a:t>Multiple threads may call </a:t>
            </a:r>
            <a:r>
              <a:rPr lang="en-US" sz="1600" dirty="0" err="1" smtClean="0">
                <a:solidFill>
                  <a:prstClr val="black"/>
                </a:solidFill>
                <a:latin typeface="Arial"/>
              </a:rPr>
              <a:t>MySingleton</a:t>
            </a:r>
            <a:r>
              <a:rPr lang="en-US" sz="1600" dirty="0" smtClean="0">
                <a:solidFill>
                  <a:prstClr val="black"/>
                </a:solidFill>
                <a:latin typeface="Arial"/>
              </a:rPr>
              <a:t>::</a:t>
            </a:r>
            <a:r>
              <a:rPr lang="en-US" sz="1600" dirty="0" err="1" smtClean="0">
                <a:solidFill>
                  <a:prstClr val="black"/>
                </a:solidFill>
                <a:latin typeface="Arial"/>
              </a:rPr>
              <a:t>GetInstance</a:t>
            </a:r>
            <a:r>
              <a:rPr lang="en-US" sz="1600" dirty="0" smtClean="0">
                <a:solidFill>
                  <a:prstClr val="black"/>
                </a:solidFill>
                <a:latin typeface="Arial"/>
              </a:rPr>
              <a:t>() concurrently. It is guaranteed that only the first of them will construct the Singleton instance, while all other will use the same instance.</a:t>
            </a:r>
          </a:p>
          <a:p>
            <a:pPr marL="0" lvl="1">
              <a:lnSpc>
                <a:spcPct val="95000"/>
              </a:lnSpc>
              <a:spcAft>
                <a:spcPts val="600"/>
              </a:spcAft>
              <a:buClr>
                <a:srgbClr val="B2B2B2"/>
              </a:buClr>
            </a:pPr>
            <a:r>
              <a:rPr lang="en-US" sz="1600" dirty="0" smtClean="0">
                <a:solidFill>
                  <a:prstClr val="black"/>
                </a:solidFill>
                <a:latin typeface="Arial"/>
              </a:rPr>
              <a:t>This </a:t>
            </a:r>
            <a:r>
              <a:rPr lang="en-US" sz="1600" dirty="0">
                <a:solidFill>
                  <a:prstClr val="black"/>
                </a:solidFill>
                <a:latin typeface="Arial"/>
              </a:rPr>
              <a:t>is the </a:t>
            </a:r>
            <a:r>
              <a:rPr lang="en-US" sz="1600" b="1" dirty="0">
                <a:solidFill>
                  <a:prstClr val="black"/>
                </a:solidFill>
                <a:latin typeface="Arial"/>
              </a:rPr>
              <a:t>Meyers Singleton Pattern</a:t>
            </a:r>
            <a:r>
              <a:rPr lang="en-US" sz="1600" dirty="0">
                <a:solidFill>
                  <a:prstClr val="black"/>
                </a:solidFill>
                <a:latin typeface="Arial"/>
              </a:rPr>
              <a:t> which works both in single threaded and multi threaded </a:t>
            </a:r>
            <a:r>
              <a:rPr lang="en-US" sz="1600" dirty="0" smtClean="0">
                <a:solidFill>
                  <a:prstClr val="black"/>
                </a:solidFill>
                <a:latin typeface="Arial"/>
              </a:rPr>
              <a:t>environments.</a:t>
            </a:r>
          </a:p>
        </p:txBody>
      </p:sp>
      <p:sp>
        <p:nvSpPr>
          <p:cNvPr id="8" name="Rechteck 7"/>
          <p:cNvSpPr/>
          <p:nvPr/>
        </p:nvSpPr>
        <p:spPr>
          <a:xfrm>
            <a:off x="339105" y="1341343"/>
            <a:ext cx="6552728" cy="2062103"/>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class</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MySingleton</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public</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static</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MySingleton</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&amp;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GetInstance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600" b="1" i="0" u="none" strike="noStrike" kern="0" cap="none" spc="0" normalizeH="0" baseline="0" noProof="0" dirty="0" err="1" smtClean="0">
                <a:ln>
                  <a:noFill/>
                </a:ln>
                <a:solidFill>
                  <a:srgbClr val="0000FF"/>
                </a:solidFill>
                <a:effectLst/>
                <a:highlight>
                  <a:srgbClr val="FFFFFF"/>
                </a:highlight>
                <a:uLnTx/>
                <a:uFillTx/>
                <a:latin typeface="Consolas"/>
              </a:rPr>
              <a:t>static</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MySingleton</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theSingleton</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return</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theSingleton</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Tree>
    <p:extLst>
      <p:ext uri="{BB962C8B-B14F-4D97-AF65-F5344CB8AC3E}">
        <p14:creationId xmlns:p14="http://schemas.microsoft.com/office/powerpoint/2010/main" val="11225943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Securing a single integral value – </a:t>
            </a:r>
            <a:r>
              <a:rPr lang="en-US" dirty="0" err="1"/>
              <a:t>std</a:t>
            </a:r>
            <a:r>
              <a:rPr lang="en-US" dirty="0"/>
              <a:t>::atomic</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6660232" y="288032"/>
            <a:ext cx="2232249" cy="267494"/>
          </a:xfrm>
        </p:spPr>
        <p:txBody>
          <a:bodyPr>
            <a:normAutofit lnSpcReduction="10000"/>
          </a:bodyPr>
          <a:lstStyle/>
          <a:p>
            <a:r>
              <a:rPr lang="de-DE" dirty="0"/>
              <a:t>Safe </a:t>
            </a:r>
            <a:r>
              <a:rPr lang="de-DE" dirty="0" err="1"/>
              <a:t>access</a:t>
            </a:r>
            <a:r>
              <a:rPr lang="de-DE" dirty="0"/>
              <a:t> </a:t>
            </a:r>
            <a:r>
              <a:rPr lang="de-DE" dirty="0" err="1"/>
              <a:t>to</a:t>
            </a:r>
            <a:r>
              <a:rPr lang="de-DE" dirty="0"/>
              <a:t> </a:t>
            </a:r>
            <a:r>
              <a:rPr lang="de-DE" dirty="0" err="1"/>
              <a:t>shared</a:t>
            </a:r>
            <a:r>
              <a:rPr lang="de-DE" dirty="0"/>
              <a:t> </a:t>
            </a:r>
            <a:r>
              <a:rPr lang="de-DE" dirty="0" err="1"/>
              <a:t>data</a:t>
            </a:r>
            <a:endParaRPr lang="de-DE" dirty="0"/>
          </a:p>
          <a:p>
            <a:endParaRPr lang="de-DE" dirty="0"/>
          </a:p>
        </p:txBody>
      </p:sp>
      <p:sp>
        <p:nvSpPr>
          <p:cNvPr id="6" name="Rechteck 5"/>
          <p:cNvSpPr/>
          <p:nvPr/>
        </p:nvSpPr>
        <p:spPr>
          <a:xfrm>
            <a:off x="272480" y="615686"/>
            <a:ext cx="7992888" cy="812530"/>
          </a:xfrm>
          <a:prstGeom prst="rect">
            <a:avLst/>
          </a:prstGeom>
        </p:spPr>
        <p:txBody>
          <a:bodyPr wrap="square">
            <a:spAutoFit/>
          </a:bodyPr>
          <a:lstStyle/>
          <a:p>
            <a:pPr marL="0" lvl="1">
              <a:lnSpc>
                <a:spcPct val="95000"/>
              </a:lnSpc>
              <a:spcAft>
                <a:spcPts val="600"/>
              </a:spcAft>
              <a:buClr>
                <a:srgbClr val="B2B2B2"/>
              </a:buClr>
            </a:pPr>
            <a:r>
              <a:rPr lang="en-US" sz="1600" b="1" dirty="0" err="1" smtClean="0">
                <a:solidFill>
                  <a:srgbClr val="5A73B9"/>
                </a:solidFill>
                <a:latin typeface="Arial"/>
                <a:cs typeface="Arial" pitchFamily="34" charset="0"/>
                <a:sym typeface="Wingdings" panose="05000000000000000000" pitchFamily="2" charset="2"/>
              </a:rPr>
              <a:t>Std</a:t>
            </a:r>
            <a:r>
              <a:rPr lang="en-US" sz="1600" b="1" dirty="0" smtClean="0">
                <a:solidFill>
                  <a:srgbClr val="5A73B9"/>
                </a:solidFill>
                <a:latin typeface="Arial"/>
                <a:cs typeface="Arial" pitchFamily="34" charset="0"/>
                <a:sym typeface="Wingdings" panose="05000000000000000000" pitchFamily="2" charset="2"/>
              </a:rPr>
              <a:t>::atomic</a:t>
            </a:r>
          </a:p>
          <a:p>
            <a:pPr marL="0" lvl="1">
              <a:lnSpc>
                <a:spcPct val="95000"/>
              </a:lnSpc>
              <a:spcAft>
                <a:spcPts val="600"/>
              </a:spcAft>
              <a:buClr>
                <a:srgbClr val="B2B2B2"/>
              </a:buClr>
            </a:pPr>
            <a:r>
              <a:rPr lang="en-US" sz="1400" dirty="0">
                <a:solidFill>
                  <a:prstClr val="black"/>
                </a:solidFill>
                <a:latin typeface="Arial"/>
              </a:rPr>
              <a:t>Instead of using explicit lock mechanisms you can define any variable of integral type (bool, integer, pointer type) as "</a:t>
            </a:r>
            <a:r>
              <a:rPr lang="en-US" sz="1400" dirty="0" smtClean="0">
                <a:solidFill>
                  <a:prstClr val="black"/>
                </a:solidFill>
                <a:latin typeface="Arial"/>
              </a:rPr>
              <a:t>atomic“:</a:t>
            </a:r>
            <a:endParaRPr lang="en-US" sz="1400" dirty="0">
              <a:solidFill>
                <a:prstClr val="black"/>
              </a:solidFill>
              <a:latin typeface="Arial"/>
            </a:endParaRPr>
          </a:p>
        </p:txBody>
      </p:sp>
      <p:sp>
        <p:nvSpPr>
          <p:cNvPr id="7" name="Rechteck 6"/>
          <p:cNvSpPr/>
          <p:nvPr/>
        </p:nvSpPr>
        <p:spPr>
          <a:xfrm>
            <a:off x="323528" y="4227934"/>
            <a:ext cx="8496944" cy="860235"/>
          </a:xfrm>
          <a:prstGeom prst="rect">
            <a:avLst/>
          </a:prstGeom>
        </p:spPr>
        <p:txBody>
          <a:bodyPr wrap="square">
            <a:spAutoFit/>
          </a:bodyPr>
          <a:lstStyle/>
          <a:p>
            <a:pPr marL="285750" lvl="1" indent="-285750">
              <a:lnSpc>
                <a:spcPct val="95000"/>
              </a:lnSpc>
              <a:spcAft>
                <a:spcPts val="600"/>
              </a:spcAft>
              <a:buClr>
                <a:srgbClr val="B2B2B2"/>
              </a:buClr>
              <a:buFont typeface="Arial" panose="020B0604020202020204" pitchFamily="34" charset="0"/>
              <a:buChar char="•"/>
            </a:pPr>
            <a:r>
              <a:rPr lang="en-US" sz="1400" dirty="0">
                <a:solidFill>
                  <a:prstClr val="black"/>
                </a:solidFill>
                <a:latin typeface="Arial"/>
              </a:rPr>
              <a:t>mainly suitable for protecting </a:t>
            </a:r>
            <a:r>
              <a:rPr lang="en-US" sz="1400" b="1" dirty="0">
                <a:solidFill>
                  <a:prstClr val="black"/>
                </a:solidFill>
                <a:latin typeface="Arial"/>
              </a:rPr>
              <a:t>isolated integral </a:t>
            </a:r>
            <a:r>
              <a:rPr lang="en-US" sz="1400" b="1" dirty="0" smtClean="0">
                <a:solidFill>
                  <a:prstClr val="black"/>
                </a:solidFill>
                <a:latin typeface="Arial"/>
              </a:rPr>
              <a:t>values</a:t>
            </a:r>
          </a:p>
          <a:p>
            <a:pPr marL="285750" lvl="1" indent="-285750">
              <a:lnSpc>
                <a:spcPct val="95000"/>
              </a:lnSpc>
              <a:spcAft>
                <a:spcPts val="600"/>
              </a:spcAft>
              <a:buClr>
                <a:srgbClr val="B2B2B2"/>
              </a:buClr>
              <a:buFont typeface="Arial" panose="020B0604020202020204" pitchFamily="34" charset="0"/>
              <a:buChar char="•"/>
            </a:pPr>
            <a:r>
              <a:rPr lang="en-US" sz="1400" dirty="0" smtClean="0">
                <a:solidFill>
                  <a:prstClr val="black"/>
                </a:solidFill>
                <a:latin typeface="Arial"/>
              </a:rPr>
              <a:t>Related data consisting of more than one field needs a </a:t>
            </a:r>
            <a:r>
              <a:rPr lang="en-US" sz="1400" dirty="0" err="1" smtClean="0">
                <a:solidFill>
                  <a:prstClr val="black"/>
                </a:solidFill>
                <a:latin typeface="Arial"/>
              </a:rPr>
              <a:t>mutex</a:t>
            </a:r>
            <a:r>
              <a:rPr lang="en-US" sz="1400" dirty="0" smtClean="0">
                <a:solidFill>
                  <a:prstClr val="black"/>
                </a:solidFill>
                <a:latin typeface="Arial"/>
              </a:rPr>
              <a:t> for </a:t>
            </a:r>
            <a:r>
              <a:rPr lang="en-US" sz="1400" dirty="0" smtClean="0">
                <a:solidFill>
                  <a:prstClr val="black"/>
                </a:solidFill>
                <a:latin typeface="Arial"/>
              </a:rPr>
              <a:t>protection to avoid race conditions</a:t>
            </a:r>
            <a:endParaRPr lang="en-US" sz="1400" dirty="0" smtClean="0">
              <a:solidFill>
                <a:prstClr val="black"/>
              </a:solidFill>
              <a:latin typeface="Arial"/>
            </a:endParaRPr>
          </a:p>
          <a:p>
            <a:pPr marL="0" lvl="1">
              <a:lnSpc>
                <a:spcPct val="95000"/>
              </a:lnSpc>
              <a:spcAft>
                <a:spcPts val="600"/>
              </a:spcAft>
              <a:buClr>
                <a:srgbClr val="B2B2B2"/>
              </a:buClr>
            </a:pPr>
            <a:endParaRPr lang="en-US" sz="1400" dirty="0" smtClean="0">
              <a:solidFill>
                <a:prstClr val="black"/>
              </a:solidFill>
              <a:latin typeface="Arial"/>
            </a:endParaRPr>
          </a:p>
        </p:txBody>
      </p:sp>
      <p:sp>
        <p:nvSpPr>
          <p:cNvPr id="8" name="Rechteck 7"/>
          <p:cNvSpPr/>
          <p:nvPr/>
        </p:nvSpPr>
        <p:spPr>
          <a:xfrm>
            <a:off x="360065" y="1539026"/>
            <a:ext cx="4572000" cy="523220"/>
          </a:xfrm>
          <a:prstGeom prst="rect">
            <a:avLst/>
          </a:prstGeom>
          <a:ln>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80808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808080"/>
                </a:solidFill>
                <a:effectLst/>
                <a:highlight>
                  <a:srgbClr val="FFFFFF"/>
                </a:highlight>
                <a:uLnTx/>
                <a:uFillTx/>
                <a:latin typeface="Consolas"/>
              </a:rPr>
              <a:t>include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A31515"/>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A31515"/>
                </a:solidFill>
                <a:effectLst/>
                <a:highlight>
                  <a:srgbClr val="FFFFFF"/>
                </a:highlight>
                <a:uLnTx/>
                <a:uFillTx/>
                <a:latin typeface="Consolas"/>
              </a:rPr>
              <a:t>atomic</a:t>
            </a:r>
            <a:r>
              <a:rPr kumimoji="0" lang="de-DE" sz="1400" b="0" i="0" u="none" strike="noStrike" kern="0" cap="none" spc="0" normalizeH="0" baseline="0" noProof="0" dirty="0" smtClean="0">
                <a:ln>
                  <a:noFill/>
                </a:ln>
                <a:solidFill>
                  <a:srgbClr val="A31515"/>
                </a:solidFill>
                <a:effectLst/>
                <a:highlight>
                  <a:srgbClr val="FFFFFF"/>
                </a:highlight>
                <a:uLnTx/>
                <a:uFillTx/>
                <a:latin typeface="Consolas"/>
              </a:rPr>
              <a:t>&gt;</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atomic</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long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400" b="0" i="0" u="none" strike="noStrike" kern="0" cap="none" spc="0" normalizeH="0" baseline="0" noProof="0" dirty="0" smtClean="0">
              <a:ln>
                <a:noFill/>
              </a:ln>
              <a:solidFill>
                <a:prstClr val="black"/>
              </a:solidFill>
              <a:effectLst/>
              <a:uLnTx/>
              <a:uFillTx/>
              <a:latin typeface="Arial"/>
            </a:endParaRPr>
          </a:p>
        </p:txBody>
      </p:sp>
      <p:sp>
        <p:nvSpPr>
          <p:cNvPr id="9" name="Rechteck 8"/>
          <p:cNvSpPr/>
          <p:nvPr/>
        </p:nvSpPr>
        <p:spPr>
          <a:xfrm>
            <a:off x="251520" y="2134993"/>
            <a:ext cx="7992888" cy="326243"/>
          </a:xfrm>
          <a:prstGeom prst="rect">
            <a:avLst/>
          </a:prstGeom>
        </p:spPr>
        <p:txBody>
          <a:bodyPr wrap="square">
            <a:spAutoFit/>
          </a:bodyPr>
          <a:lstStyle/>
          <a:p>
            <a:pPr marL="0" lvl="1">
              <a:lnSpc>
                <a:spcPct val="95000"/>
              </a:lnSpc>
              <a:spcAft>
                <a:spcPts val="600"/>
              </a:spcAft>
              <a:buClr>
                <a:srgbClr val="B2B2B2"/>
              </a:buClr>
            </a:pPr>
            <a:r>
              <a:rPr lang="en-US" sz="1600" dirty="0" smtClean="0">
                <a:solidFill>
                  <a:prstClr val="black"/>
                </a:solidFill>
                <a:latin typeface="Arial"/>
              </a:rPr>
              <a:t>Then </a:t>
            </a:r>
            <a:r>
              <a:rPr lang="en-US" sz="1600" dirty="0">
                <a:solidFill>
                  <a:prstClr val="black"/>
                </a:solidFill>
                <a:latin typeface="Arial"/>
              </a:rPr>
              <a:t>the locking </a:t>
            </a:r>
            <a:r>
              <a:rPr lang="en-US" sz="1400" dirty="0">
                <a:solidFill>
                  <a:prstClr val="black"/>
                </a:solidFill>
                <a:latin typeface="Arial"/>
              </a:rPr>
              <a:t>will</a:t>
            </a:r>
            <a:r>
              <a:rPr lang="en-US" sz="1600" dirty="0">
                <a:solidFill>
                  <a:prstClr val="black"/>
                </a:solidFill>
                <a:latin typeface="Arial"/>
              </a:rPr>
              <a:t> be done automatically each time you access the </a:t>
            </a:r>
            <a:r>
              <a:rPr lang="en-US" sz="1600" dirty="0" smtClean="0">
                <a:solidFill>
                  <a:prstClr val="black"/>
                </a:solidFill>
                <a:latin typeface="Arial"/>
              </a:rPr>
              <a:t>variable:</a:t>
            </a:r>
            <a:endParaRPr lang="en-US" sz="1600" dirty="0">
              <a:solidFill>
                <a:prstClr val="black"/>
              </a:solidFill>
              <a:latin typeface="Arial"/>
            </a:endParaRPr>
          </a:p>
        </p:txBody>
      </p:sp>
      <p:sp>
        <p:nvSpPr>
          <p:cNvPr id="10" name="Rechteck 9"/>
          <p:cNvSpPr/>
          <p:nvPr/>
        </p:nvSpPr>
        <p:spPr>
          <a:xfrm>
            <a:off x="360064" y="2494894"/>
            <a:ext cx="3816425" cy="1661993"/>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Set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and</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get</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value</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store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(42);</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long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curVal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load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also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possible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89;</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long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newVal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11" name="Rechteck 10"/>
          <p:cNvSpPr/>
          <p:nvPr/>
        </p:nvSpPr>
        <p:spPr>
          <a:xfrm>
            <a:off x="4326396" y="2494894"/>
            <a:ext cx="4494076" cy="1661993"/>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Change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value</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80"/>
                </a:solidFill>
                <a:effectLst/>
                <a:highlight>
                  <a:srgbClr val="FFFFFF"/>
                </a:highlight>
                <a:uLnTx/>
                <a:uFillTx/>
                <a:latin typeface="Consolas"/>
              </a:rPr>
              <a: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5;</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400" b="0" i="0" u="none" strike="noStrike" kern="0" cap="none" spc="0" normalizeH="0" baseline="0" noProof="0" dirty="0" smtClean="0">
                <a:ln>
                  <a:noFill/>
                </a:ln>
                <a:solidFill>
                  <a:srgbClr val="008080"/>
                </a:solidFill>
                <a:effectLst/>
                <a:highlight>
                  <a:srgbClr val="FFFFFF"/>
                </a:highlight>
                <a:uLnTx/>
                <a:uFillTx/>
                <a:latin typeface="Consolas"/>
              </a:rPr>
              <a: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long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oldVal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fetch_sub</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(3);</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oldVal</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g_counter.</a:t>
            </a:r>
            <a:r>
              <a:rPr kumimoji="0" lang="de-DE" sz="1600" b="1" i="0" u="none" strike="noStrike" kern="0" cap="none" spc="0" normalizeH="0" baseline="0" noProof="0" dirty="0" err="1" smtClean="0">
                <a:ln>
                  <a:noFill/>
                </a:ln>
                <a:solidFill>
                  <a:srgbClr val="000000"/>
                </a:solidFill>
                <a:effectLst/>
                <a:highlight>
                  <a:srgbClr val="FFFFFF"/>
                </a:highlight>
                <a:uLnTx/>
                <a:uFillTx/>
                <a:latin typeface="Consolas"/>
              </a:rPr>
              <a:t>fetch_add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(7);</a:t>
            </a:r>
          </a:p>
        </p:txBody>
      </p:sp>
    </p:spTree>
    <p:extLst>
      <p:ext uri="{BB962C8B-B14F-4D97-AF65-F5344CB8AC3E}">
        <p14:creationId xmlns:p14="http://schemas.microsoft.com/office/powerpoint/2010/main" val="15024170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p:txBody>
          <a:bodyPr>
            <a:normAutofit fontScale="85000" lnSpcReduction="20000"/>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p:txBody>
      </p:sp>
    </p:spTree>
    <p:extLst>
      <p:ext uri="{BB962C8B-B14F-4D97-AF65-F5344CB8AC3E}">
        <p14:creationId xmlns:p14="http://schemas.microsoft.com/office/powerpoint/2010/main" val="1956482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Motivation</a:t>
            </a:r>
          </a:p>
        </p:txBody>
      </p:sp>
      <p:sp>
        <p:nvSpPr>
          <p:cNvPr id="2" name="Datumsplatzhalter 1"/>
          <p:cNvSpPr>
            <a:spLocks noGrp="1"/>
          </p:cNvSpPr>
          <p:nvPr>
            <p:ph type="dt" sz="half" idx="10"/>
          </p:nvPr>
        </p:nvSpPr>
        <p:spPr/>
        <p:txBody>
          <a:bodyPr/>
          <a:lstStyle/>
          <a:p>
            <a:pPr algn="r"/>
            <a:r>
              <a:rPr lang="de-DE" smtClean="0"/>
              <a:t>Gerald Fahrnholz - April 2017</a:t>
            </a:r>
            <a:endParaRPr lang="de-DE" dirty="0"/>
          </a:p>
        </p:txBody>
      </p:sp>
      <p:sp>
        <p:nvSpPr>
          <p:cNvPr id="3" name="Fußzeilenplatzhalter 2"/>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a:p>
            <a:endParaRPr lang="de-DE" dirty="0"/>
          </a:p>
        </p:txBody>
      </p:sp>
      <p:sp>
        <p:nvSpPr>
          <p:cNvPr id="7" name="Textplatzhalter 5"/>
          <p:cNvSpPr txBox="1">
            <a:spLocks/>
          </p:cNvSpPr>
          <p:nvPr/>
        </p:nvSpPr>
        <p:spPr>
          <a:xfrm>
            <a:off x="237524" y="670333"/>
            <a:ext cx="8503672" cy="1008112"/>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Typical</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situation</a:t>
            </a:r>
            <a:endPar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endParaRPr>
          </a:p>
          <a:p>
            <a:pPr marL="212400" marR="0" lvl="2" indent="0" algn="l" defTabSz="914400" rtl="0" eaLnBrk="1" fontAlgn="auto" latinLnBrk="0" hangingPunct="1">
              <a:lnSpc>
                <a:spcPct val="100000"/>
              </a:lnSpc>
              <a:spcBef>
                <a:spcPct val="20000"/>
              </a:spcBef>
              <a:spcAft>
                <a:spcPts val="800"/>
              </a:spcAft>
              <a:buClr>
                <a:srgbClr val="B2B2B2"/>
              </a:buClr>
              <a:buSzTx/>
              <a:buFont typeface="Arial" pitchFamily="34" charset="0"/>
              <a:buNone/>
              <a:tabLst/>
              <a:defRPr/>
            </a:pP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 thread has to wait until some preprocessing has reached some state before he can start or proceed with his own processing.</a:t>
            </a:r>
          </a:p>
        </p:txBody>
      </p:sp>
      <p:sp>
        <p:nvSpPr>
          <p:cNvPr id="8" name="Rechteck 7"/>
          <p:cNvSpPr/>
          <p:nvPr/>
        </p:nvSpPr>
        <p:spPr>
          <a:xfrm>
            <a:off x="107504" y="1394886"/>
            <a:ext cx="7848872" cy="3420424"/>
          </a:xfrm>
          <a:prstGeom prst="rect">
            <a:avLst/>
          </a:prstGeom>
        </p:spPr>
        <p:txBody>
          <a:bodyPr wrap="square">
            <a:spAutoFit/>
          </a:bodyPr>
          <a:lstStyle/>
          <a:p>
            <a:pPr marL="0" lvl="1"/>
            <a:r>
              <a:rPr lang="de-DE" sz="1400" b="1" dirty="0" smtClean="0">
                <a:solidFill>
                  <a:srgbClr val="5A73B9"/>
                </a:solidFill>
                <a:latin typeface="Arial"/>
                <a:cs typeface="Arial" pitchFamily="34" charset="0"/>
              </a:rPr>
              <a:t>Simple </a:t>
            </a:r>
            <a:r>
              <a:rPr lang="de-DE" sz="1400" b="1" dirty="0" err="1" smtClean="0">
                <a:solidFill>
                  <a:srgbClr val="5A73B9"/>
                </a:solidFill>
                <a:latin typeface="Arial"/>
                <a:cs typeface="Arial" pitchFamily="34" charset="0"/>
              </a:rPr>
              <a:t>solution</a:t>
            </a:r>
            <a:r>
              <a:rPr lang="de-DE" sz="1400" b="1" dirty="0" smtClean="0">
                <a:solidFill>
                  <a:srgbClr val="5A73B9"/>
                </a:solidFill>
                <a:latin typeface="Arial"/>
                <a:cs typeface="Arial" pitchFamily="34" charset="0"/>
              </a:rPr>
              <a:t>: </a:t>
            </a:r>
            <a:r>
              <a:rPr lang="de-DE" sz="1400" b="1" dirty="0" err="1" smtClean="0">
                <a:solidFill>
                  <a:srgbClr val="5A73B9"/>
                </a:solidFill>
                <a:latin typeface="Arial"/>
                <a:cs typeface="Arial" pitchFamily="34" charset="0"/>
              </a:rPr>
              <a:t>polling</a:t>
            </a:r>
            <a:endParaRPr lang="de-DE" sz="1400" b="1" dirty="0" smtClean="0">
              <a:solidFill>
                <a:srgbClr val="5A73B9"/>
              </a:solidFill>
              <a:latin typeface="Arial"/>
              <a:cs typeface="Arial" pitchFamily="34" charset="0"/>
            </a:endParaRPr>
          </a:p>
          <a:p>
            <a:pPr marL="212400" lvl="2">
              <a:spcBef>
                <a:spcPct val="20000"/>
              </a:spcBef>
              <a:spcAft>
                <a:spcPts val="800"/>
              </a:spcAft>
              <a:buClr>
                <a:srgbClr val="B2B2B2"/>
              </a:buClr>
            </a:pPr>
            <a:r>
              <a:rPr lang="en-US" sz="1200" dirty="0" smtClean="0">
                <a:solidFill>
                  <a:prstClr val="black"/>
                </a:solidFill>
                <a:latin typeface="Arial"/>
                <a:cs typeface="Arial" pitchFamily="34" charset="0"/>
              </a:rPr>
              <a:t>The thread checks shared data if the needed state </a:t>
            </a:r>
            <a:r>
              <a:rPr lang="en-US" sz="1200" dirty="0">
                <a:solidFill>
                  <a:prstClr val="black"/>
                </a:solidFill>
                <a:latin typeface="Arial"/>
                <a:cs typeface="Arial" pitchFamily="34" charset="0"/>
              </a:rPr>
              <a:t>is reached. </a:t>
            </a:r>
            <a:r>
              <a:rPr lang="en-US" sz="1200" dirty="0" smtClean="0">
                <a:solidFill>
                  <a:prstClr val="black"/>
                </a:solidFill>
                <a:latin typeface="Arial"/>
                <a:cs typeface="Arial" pitchFamily="34" charset="0"/>
              </a:rPr>
              <a:t>If </a:t>
            </a:r>
            <a:r>
              <a:rPr lang="en-US" sz="1200" dirty="0" smtClean="0">
                <a:solidFill>
                  <a:prstClr val="black"/>
                </a:solidFill>
                <a:latin typeface="Arial"/>
                <a:cs typeface="Arial" pitchFamily="34" charset="0"/>
              </a:rPr>
              <a:t>desired </a:t>
            </a:r>
            <a:r>
              <a:rPr lang="en-US" sz="1200" dirty="0" smtClean="0">
                <a:solidFill>
                  <a:prstClr val="black"/>
                </a:solidFill>
                <a:latin typeface="Arial"/>
                <a:cs typeface="Arial" pitchFamily="34" charset="0"/>
              </a:rPr>
              <a:t>state has not yet been reached the thread sleeps for some time interval and then repeats the check.</a:t>
            </a:r>
          </a:p>
          <a:p>
            <a:pPr marL="0" lvl="1"/>
            <a:r>
              <a:rPr lang="de-DE" sz="1400" b="1" dirty="0" err="1" smtClean="0">
                <a:solidFill>
                  <a:srgbClr val="5A73B9"/>
                </a:solidFill>
                <a:latin typeface="Arial"/>
                <a:cs typeface="Arial" pitchFamily="34" charset="0"/>
              </a:rPr>
              <a:t>Disadvantages</a:t>
            </a:r>
            <a:r>
              <a:rPr lang="de-DE" sz="1400" b="1" dirty="0" smtClean="0">
                <a:solidFill>
                  <a:srgbClr val="5A73B9"/>
                </a:solidFill>
                <a:latin typeface="Arial"/>
                <a:cs typeface="Arial" pitchFamily="34" charset="0"/>
              </a:rPr>
              <a:t> </a:t>
            </a:r>
            <a:r>
              <a:rPr lang="de-DE" sz="1400" b="1" dirty="0" err="1" smtClean="0">
                <a:solidFill>
                  <a:srgbClr val="5A73B9"/>
                </a:solidFill>
                <a:latin typeface="Arial"/>
                <a:cs typeface="Arial" pitchFamily="34" charset="0"/>
              </a:rPr>
              <a:t>of</a:t>
            </a:r>
            <a:r>
              <a:rPr lang="de-DE" sz="1400" b="1" dirty="0" smtClean="0">
                <a:solidFill>
                  <a:srgbClr val="5A73B9"/>
                </a:solidFill>
                <a:latin typeface="Arial"/>
                <a:cs typeface="Arial" pitchFamily="34" charset="0"/>
              </a:rPr>
              <a:t> </a:t>
            </a:r>
            <a:r>
              <a:rPr lang="de-DE" sz="1400" b="1" dirty="0" err="1" smtClean="0">
                <a:solidFill>
                  <a:srgbClr val="5A73B9"/>
                </a:solidFill>
                <a:latin typeface="Arial"/>
                <a:cs typeface="Arial" pitchFamily="34" charset="0"/>
              </a:rPr>
              <a:t>polling</a:t>
            </a:r>
            <a:endParaRPr lang="de-DE" sz="1400" b="1" dirty="0">
              <a:solidFill>
                <a:srgbClr val="5A73B9"/>
              </a:solidFill>
              <a:latin typeface="Arial"/>
              <a:cs typeface="Arial" pitchFamily="34" charset="0"/>
            </a:endParaRPr>
          </a:p>
          <a:p>
            <a:pPr marL="498150" lvl="2" indent="-285750">
              <a:spcBef>
                <a:spcPct val="20000"/>
              </a:spcBef>
              <a:spcAft>
                <a:spcPts val="800"/>
              </a:spcAft>
              <a:buClr>
                <a:srgbClr val="B2B2B2"/>
              </a:buClr>
              <a:buFont typeface="Arial" panose="020B0604020202020204" pitchFamily="34" charset="0"/>
              <a:buChar char="•"/>
            </a:pPr>
            <a:r>
              <a:rPr lang="en-US" sz="1200" dirty="0">
                <a:solidFill>
                  <a:prstClr val="black"/>
                </a:solidFill>
                <a:latin typeface="Arial"/>
              </a:rPr>
              <a:t>repeated checks consume </a:t>
            </a:r>
            <a:r>
              <a:rPr lang="en-US" sz="1200" b="1" dirty="0" err="1">
                <a:solidFill>
                  <a:prstClr val="black"/>
                </a:solidFill>
                <a:latin typeface="Arial"/>
              </a:rPr>
              <a:t>cpu</a:t>
            </a:r>
            <a:r>
              <a:rPr lang="en-US" sz="1200" b="1" dirty="0">
                <a:solidFill>
                  <a:prstClr val="black"/>
                </a:solidFill>
                <a:latin typeface="Arial"/>
              </a:rPr>
              <a:t> </a:t>
            </a:r>
            <a:r>
              <a:rPr lang="en-US" sz="1200" b="1" dirty="0" smtClean="0">
                <a:solidFill>
                  <a:prstClr val="black"/>
                </a:solidFill>
                <a:latin typeface="Arial"/>
              </a:rPr>
              <a:t>load</a:t>
            </a:r>
          </a:p>
          <a:p>
            <a:pPr marL="498150" lvl="2" indent="-285750">
              <a:spcBef>
                <a:spcPct val="20000"/>
              </a:spcBef>
              <a:spcAft>
                <a:spcPts val="800"/>
              </a:spcAft>
              <a:buClr>
                <a:srgbClr val="B2B2B2"/>
              </a:buClr>
              <a:buFont typeface="Arial" panose="020B0604020202020204" pitchFamily="34" charset="0"/>
              <a:buChar char="•"/>
            </a:pPr>
            <a:r>
              <a:rPr lang="en-US" sz="1200" dirty="0">
                <a:solidFill>
                  <a:prstClr val="black"/>
                </a:solidFill>
                <a:latin typeface="Arial"/>
              </a:rPr>
              <a:t>accessing shared </a:t>
            </a:r>
            <a:r>
              <a:rPr lang="en-US" sz="1200" dirty="0" smtClean="0">
                <a:solidFill>
                  <a:prstClr val="black"/>
                </a:solidFill>
                <a:latin typeface="Arial"/>
              </a:rPr>
              <a:t>data requires </a:t>
            </a:r>
            <a:r>
              <a:rPr lang="en-US" sz="1200" b="1" dirty="0" smtClean="0">
                <a:solidFill>
                  <a:prstClr val="black"/>
                </a:solidFill>
                <a:latin typeface="Arial"/>
              </a:rPr>
              <a:t>locking</a:t>
            </a:r>
            <a:br>
              <a:rPr lang="en-US" sz="1200" b="1" dirty="0" smtClean="0">
                <a:solidFill>
                  <a:prstClr val="black"/>
                </a:solidFill>
                <a:latin typeface="Arial"/>
              </a:rPr>
            </a:br>
            <a:r>
              <a:rPr lang="en-US" sz="1200" b="1" dirty="0" smtClean="0">
                <a:solidFill>
                  <a:prstClr val="black"/>
                </a:solidFill>
                <a:latin typeface="Arial"/>
                <a:sym typeface="Wingdings" panose="05000000000000000000" pitchFamily="2" charset="2"/>
              </a:rPr>
              <a:t> </a:t>
            </a:r>
            <a:r>
              <a:rPr lang="en-US" sz="1200" dirty="0" smtClean="0">
                <a:solidFill>
                  <a:prstClr val="black"/>
                </a:solidFill>
                <a:latin typeface="Arial"/>
                <a:sym typeface="Wingdings" panose="05000000000000000000" pitchFamily="2" charset="2"/>
              </a:rPr>
              <a:t>other threads which shall provide the needed state are delayed</a:t>
            </a:r>
          </a:p>
          <a:p>
            <a:pPr marL="498150" lvl="2" indent="-285750">
              <a:spcBef>
                <a:spcPct val="20000"/>
              </a:spcBef>
              <a:spcAft>
                <a:spcPts val="800"/>
              </a:spcAft>
              <a:buClr>
                <a:srgbClr val="B2B2B2"/>
              </a:buClr>
              <a:buFont typeface="Arial" panose="020B0604020202020204" pitchFamily="34" charset="0"/>
              <a:buChar char="•"/>
            </a:pPr>
            <a:r>
              <a:rPr lang="en-US" sz="1200" dirty="0" smtClean="0">
                <a:solidFill>
                  <a:prstClr val="black"/>
                </a:solidFill>
                <a:latin typeface="Arial"/>
                <a:sym typeface="Wingdings" panose="05000000000000000000" pitchFamily="2" charset="2"/>
              </a:rPr>
              <a:t>maximum </a:t>
            </a:r>
            <a:r>
              <a:rPr lang="en-US" sz="1200" b="1" dirty="0" smtClean="0">
                <a:solidFill>
                  <a:prstClr val="black"/>
                </a:solidFill>
                <a:latin typeface="Arial"/>
                <a:sym typeface="Wingdings" panose="05000000000000000000" pitchFamily="2" charset="2"/>
              </a:rPr>
              <a:t>reaction time</a:t>
            </a:r>
            <a:r>
              <a:rPr lang="en-US" sz="1200" dirty="0" smtClean="0">
                <a:solidFill>
                  <a:prstClr val="black"/>
                </a:solidFill>
                <a:latin typeface="Arial"/>
                <a:sym typeface="Wingdings" panose="05000000000000000000" pitchFamily="2" charset="2"/>
              </a:rPr>
              <a:t> is the time interval used for sleeping</a:t>
            </a:r>
          </a:p>
          <a:p>
            <a:pPr marL="0" lvl="1" indent="-244800">
              <a:spcBef>
                <a:spcPct val="20000"/>
              </a:spcBef>
              <a:spcAft>
                <a:spcPts val="800"/>
              </a:spcAft>
              <a:buClr>
                <a:srgbClr val="B2B2B2"/>
              </a:buClr>
            </a:pPr>
            <a:r>
              <a:rPr lang="de-DE" sz="1400" b="1" dirty="0" err="1">
                <a:solidFill>
                  <a:srgbClr val="5A73B9"/>
                </a:solidFill>
                <a:latin typeface="Arial"/>
                <a:cs typeface="Arial" pitchFamily="34" charset="0"/>
              </a:rPr>
              <a:t>Better</a:t>
            </a:r>
            <a:r>
              <a:rPr lang="de-DE" sz="1400" b="1" dirty="0">
                <a:solidFill>
                  <a:srgbClr val="5A73B9"/>
                </a:solidFill>
                <a:latin typeface="Arial"/>
                <a:cs typeface="Arial" pitchFamily="34" charset="0"/>
              </a:rPr>
              <a:t> </a:t>
            </a:r>
            <a:r>
              <a:rPr lang="de-DE" sz="1400" b="1" dirty="0" err="1" smtClean="0">
                <a:solidFill>
                  <a:srgbClr val="5A73B9"/>
                </a:solidFill>
                <a:latin typeface="Arial"/>
                <a:cs typeface="Arial" pitchFamily="34" charset="0"/>
              </a:rPr>
              <a:t>solution</a:t>
            </a:r>
            <a:r>
              <a:rPr lang="de-DE" sz="1400" b="1" dirty="0" smtClean="0">
                <a:solidFill>
                  <a:srgbClr val="5A73B9"/>
                </a:solidFill>
                <a:latin typeface="Arial"/>
                <a:cs typeface="Arial" pitchFamily="34" charset="0"/>
              </a:rPr>
              <a:t> </a:t>
            </a:r>
            <a:r>
              <a:rPr lang="de-DE" sz="1400" b="1" dirty="0" err="1" smtClean="0">
                <a:solidFill>
                  <a:srgbClr val="5A73B9"/>
                </a:solidFill>
                <a:latin typeface="Arial"/>
                <a:cs typeface="Arial" pitchFamily="34" charset="0"/>
              </a:rPr>
              <a:t>with</a:t>
            </a:r>
            <a:r>
              <a:rPr lang="de-DE" sz="1400" b="1" dirty="0" smtClean="0">
                <a:solidFill>
                  <a:srgbClr val="5A73B9"/>
                </a:solidFill>
                <a:latin typeface="Arial"/>
                <a:cs typeface="Arial" pitchFamily="34" charset="0"/>
              </a:rPr>
              <a:t> </a:t>
            </a:r>
            <a:r>
              <a:rPr lang="de-DE" sz="1400" b="1" dirty="0" err="1">
                <a:solidFill>
                  <a:srgbClr val="5A73B9"/>
                </a:solidFill>
                <a:latin typeface="Arial"/>
                <a:cs typeface="Arial" pitchFamily="34" charset="0"/>
              </a:rPr>
              <a:t>std</a:t>
            </a:r>
            <a:r>
              <a:rPr lang="de-DE" sz="1400" b="1" dirty="0">
                <a:solidFill>
                  <a:srgbClr val="5A73B9"/>
                </a:solidFill>
                <a:latin typeface="Arial"/>
                <a:cs typeface="Arial" pitchFamily="34" charset="0"/>
              </a:rPr>
              <a:t>::</a:t>
            </a:r>
            <a:r>
              <a:rPr lang="de-DE" sz="1400" b="1" dirty="0" err="1">
                <a:solidFill>
                  <a:srgbClr val="5A73B9"/>
                </a:solidFill>
                <a:latin typeface="Arial"/>
                <a:cs typeface="Arial" pitchFamily="34" charset="0"/>
              </a:rPr>
              <a:t>condition_variable</a:t>
            </a:r>
            <a:endParaRPr lang="de-DE" sz="1400" b="1" dirty="0">
              <a:solidFill>
                <a:srgbClr val="5A73B9"/>
              </a:solidFill>
              <a:latin typeface="Arial"/>
              <a:cs typeface="Arial" pitchFamily="34" charset="0"/>
            </a:endParaRPr>
          </a:p>
          <a:p>
            <a:pPr marL="498150" lvl="2" indent="-285750">
              <a:spcBef>
                <a:spcPct val="20000"/>
              </a:spcBef>
              <a:spcAft>
                <a:spcPts val="800"/>
              </a:spcAft>
              <a:buClr>
                <a:srgbClr val="B2B2B2"/>
              </a:buClr>
              <a:buFont typeface="Arial" panose="020B0604020202020204" pitchFamily="34" charset="0"/>
              <a:buChar char="•"/>
            </a:pPr>
            <a:r>
              <a:rPr lang="en-US" sz="1200" dirty="0">
                <a:solidFill>
                  <a:prstClr val="black"/>
                </a:solidFill>
                <a:latin typeface="Arial"/>
              </a:rPr>
              <a:t>Thread A </a:t>
            </a:r>
            <a:r>
              <a:rPr lang="en-US" sz="1200" b="1" dirty="0">
                <a:solidFill>
                  <a:prstClr val="black"/>
                </a:solidFill>
                <a:latin typeface="Arial"/>
              </a:rPr>
              <a:t>waits</a:t>
            </a:r>
            <a:r>
              <a:rPr lang="en-US" sz="1200" dirty="0">
                <a:solidFill>
                  <a:prstClr val="black"/>
                </a:solidFill>
                <a:latin typeface="Arial"/>
              </a:rPr>
              <a:t> on a condition, i.e. the thread is switched to inactive </a:t>
            </a:r>
            <a:r>
              <a:rPr lang="en-US" sz="1200" dirty="0" smtClean="0">
                <a:solidFill>
                  <a:prstClr val="black"/>
                </a:solidFill>
                <a:latin typeface="Arial"/>
              </a:rPr>
              <a:t>mode</a:t>
            </a:r>
          </a:p>
          <a:p>
            <a:pPr marL="498150" lvl="2" indent="-285750">
              <a:spcBef>
                <a:spcPct val="20000"/>
              </a:spcBef>
              <a:spcAft>
                <a:spcPts val="800"/>
              </a:spcAft>
              <a:buClr>
                <a:srgbClr val="B2B2B2"/>
              </a:buClr>
              <a:buFont typeface="Arial" panose="020B0604020202020204" pitchFamily="34" charset="0"/>
              <a:buChar char="•"/>
            </a:pPr>
            <a:r>
              <a:rPr lang="en-US" sz="1200" dirty="0">
                <a:solidFill>
                  <a:prstClr val="black"/>
                </a:solidFill>
                <a:latin typeface="Arial"/>
              </a:rPr>
              <a:t>Thread B finishes his actions and </a:t>
            </a:r>
            <a:r>
              <a:rPr lang="en-US" sz="1200" b="1" dirty="0">
                <a:solidFill>
                  <a:prstClr val="black"/>
                </a:solidFill>
                <a:latin typeface="Arial"/>
              </a:rPr>
              <a:t>signals</a:t>
            </a:r>
            <a:r>
              <a:rPr lang="en-US" sz="1200" dirty="0">
                <a:solidFill>
                  <a:prstClr val="black"/>
                </a:solidFill>
                <a:latin typeface="Arial"/>
              </a:rPr>
              <a:t> that the condition has become </a:t>
            </a:r>
            <a:r>
              <a:rPr lang="en-US" sz="1200" dirty="0" smtClean="0">
                <a:solidFill>
                  <a:prstClr val="black"/>
                </a:solidFill>
                <a:latin typeface="Arial"/>
              </a:rPr>
              <a:t>true</a:t>
            </a:r>
          </a:p>
          <a:p>
            <a:pPr marL="498150" lvl="2" indent="-285750">
              <a:spcBef>
                <a:spcPct val="20000"/>
              </a:spcBef>
              <a:spcAft>
                <a:spcPts val="800"/>
              </a:spcAft>
              <a:buClr>
                <a:srgbClr val="B2B2B2"/>
              </a:buClr>
              <a:buFont typeface="Arial" panose="020B0604020202020204" pitchFamily="34" charset="0"/>
              <a:buChar char="•"/>
            </a:pPr>
            <a:r>
              <a:rPr lang="en-US" sz="1200" dirty="0">
                <a:solidFill>
                  <a:prstClr val="black"/>
                </a:solidFill>
                <a:latin typeface="Arial"/>
              </a:rPr>
              <a:t>As a consequence thread A is triggered and continues his execution</a:t>
            </a:r>
            <a:r>
              <a:rPr lang="en-US" sz="1200" dirty="0" smtClean="0">
                <a:solidFill>
                  <a:prstClr val="black"/>
                </a:solidFill>
                <a:latin typeface="Arial"/>
              </a:rPr>
              <a:t>.</a:t>
            </a:r>
            <a:endParaRPr lang="en-US" sz="1200" b="1" dirty="0" smtClean="0">
              <a:solidFill>
                <a:prstClr val="black"/>
              </a:solidFill>
              <a:latin typeface="Arial"/>
              <a:cs typeface="Arial" pitchFamily="34" charset="0"/>
            </a:endParaRPr>
          </a:p>
        </p:txBody>
      </p:sp>
    </p:spTree>
    <p:extLst>
      <p:ext uri="{BB962C8B-B14F-4D97-AF65-F5344CB8AC3E}">
        <p14:creationId xmlns:p14="http://schemas.microsoft.com/office/powerpoint/2010/main" val="2652997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2"/>
          </p:nvPr>
        </p:nvSpPr>
        <p:spPr/>
        <p:txBody>
          <a:bodyPr/>
          <a:lstStyle/>
          <a:p>
            <a:r>
              <a:rPr lang="de-DE" dirty="0" err="1" smtClean="0"/>
              <a:t>Introduction</a:t>
            </a:r>
            <a:endParaRPr lang="de-DE" dirty="0"/>
          </a:p>
        </p:txBody>
      </p:sp>
      <p:sp>
        <p:nvSpPr>
          <p:cNvPr id="13" name="Fußzeilenplatzhalter 12"/>
          <p:cNvSpPr>
            <a:spLocks noGrp="1"/>
          </p:cNvSpPr>
          <p:nvPr>
            <p:ph type="ftr" sz="quarter" idx="11"/>
          </p:nvPr>
        </p:nvSpPr>
        <p:spPr/>
        <p:txBody>
          <a:bodyPr/>
          <a:lstStyle/>
          <a:p>
            <a:pPr algn="l"/>
            <a:r>
              <a:rPr lang="de-DE" smtClean="0"/>
              <a:t>Multithreading</a:t>
            </a:r>
            <a:endParaRPr lang="de-DE" dirty="0"/>
          </a:p>
        </p:txBody>
      </p:sp>
      <p:sp>
        <p:nvSpPr>
          <p:cNvPr id="14" name="Datumsplatzhalter 13"/>
          <p:cNvSpPr>
            <a:spLocks noGrp="1"/>
          </p:cNvSpPr>
          <p:nvPr>
            <p:ph type="dt" sz="half" idx="10"/>
          </p:nvPr>
        </p:nvSpPr>
        <p:spPr/>
        <p:txBody>
          <a:bodyPr/>
          <a:lstStyle/>
          <a:p>
            <a:pPr algn="r"/>
            <a:r>
              <a:rPr lang="de-DE" smtClean="0"/>
              <a:t>Gerald Fahrnholz - April 2017</a:t>
            </a:r>
            <a:endParaRPr lang="de-DE" dirty="0"/>
          </a:p>
        </p:txBody>
      </p:sp>
    </p:spTree>
    <p:extLst>
      <p:ext uri="{BB962C8B-B14F-4D97-AF65-F5344CB8AC3E}">
        <p14:creationId xmlns:p14="http://schemas.microsoft.com/office/powerpoint/2010/main" val="19396688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Simple </a:t>
            </a:r>
            <a:r>
              <a:rPr lang="de-DE" dirty="0" err="1"/>
              <a:t>solution</a:t>
            </a:r>
            <a:r>
              <a:rPr lang="de-DE" dirty="0"/>
              <a:t> (still </a:t>
            </a:r>
            <a:r>
              <a:rPr lang="de-DE" dirty="0" err="1"/>
              <a:t>incomplete</a:t>
            </a:r>
            <a:r>
              <a:rPr lang="de-DE" dirty="0"/>
              <a:t> </a:t>
            </a:r>
            <a:r>
              <a:rPr lang="de-DE" dirty="0" err="1"/>
              <a:t>and</a:t>
            </a:r>
            <a:r>
              <a:rPr lang="de-DE" dirty="0"/>
              <a:t> WRONG)</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p:txBody>
      </p:sp>
      <p:sp>
        <p:nvSpPr>
          <p:cNvPr id="6" name="Rechteck 5"/>
          <p:cNvSpPr/>
          <p:nvPr/>
        </p:nvSpPr>
        <p:spPr>
          <a:xfrm>
            <a:off x="305272" y="741834"/>
            <a:ext cx="8507932" cy="830997"/>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Data definition shared by all threads</a:t>
            </a:r>
            <a:endParaRPr kumimoji="0" lang="en-US"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808080"/>
                </a:solidFill>
                <a:effectLst/>
                <a:highlight>
                  <a:srgbClr val="FFFFFF"/>
                </a:highlight>
                <a:uLnTx/>
                <a:uFillTx/>
                <a:latin typeface="Consolas"/>
              </a:rPr>
              <a:t>#</a:t>
            </a:r>
            <a:r>
              <a:rPr kumimoji="0" lang="de-DE" sz="1600" b="0" i="0" u="none" strike="noStrike" kern="0" cap="none" spc="0" normalizeH="0" baseline="0" noProof="0" dirty="0" err="1" smtClean="0">
                <a:ln>
                  <a:noFill/>
                </a:ln>
                <a:solidFill>
                  <a:srgbClr val="808080"/>
                </a:solidFill>
                <a:effectLst/>
                <a:highlight>
                  <a:srgbClr val="FFFFFF"/>
                </a:highlight>
                <a:uLnTx/>
                <a:uFillTx/>
                <a:latin typeface="Consolas"/>
              </a:rPr>
              <a:t>include</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600" b="0" i="0" u="none" strike="noStrike" kern="0" cap="none" spc="0" normalizeH="0" baseline="0" noProof="0" dirty="0" smtClean="0">
                <a:ln>
                  <a:noFill/>
                </a:ln>
                <a:solidFill>
                  <a:srgbClr val="A31515"/>
                </a:solidFill>
                <a:effectLst/>
                <a:highlight>
                  <a:srgbClr val="FFFFFF"/>
                </a:highlight>
                <a:uLnTx/>
                <a:uFillTx/>
                <a:latin typeface="Consolas"/>
              </a:rPr>
              <a:t>&lt;</a:t>
            </a:r>
            <a:r>
              <a:rPr kumimoji="0" lang="de-DE" sz="1600" b="0" i="0" u="none" strike="noStrike" kern="0" cap="none" spc="0" normalizeH="0" baseline="0" noProof="0" dirty="0" err="1" smtClean="0">
                <a:ln>
                  <a:noFill/>
                </a:ln>
                <a:solidFill>
                  <a:srgbClr val="A31515"/>
                </a:solidFill>
                <a:effectLst/>
                <a:highlight>
                  <a:srgbClr val="FFFFFF"/>
                </a:highlight>
                <a:uLnTx/>
                <a:uFillTx/>
                <a:latin typeface="Consolas"/>
              </a:rPr>
              <a:t>condition_variable</a:t>
            </a:r>
            <a:r>
              <a:rPr kumimoji="0" lang="de-DE" sz="1600" b="0" i="0" u="none" strike="noStrike" kern="0" cap="none" spc="0" normalizeH="0" baseline="0" noProof="0" dirty="0" smtClean="0">
                <a:ln>
                  <a:noFill/>
                </a:ln>
                <a:solidFill>
                  <a:srgbClr val="A31515"/>
                </a:solidFill>
                <a:effectLst/>
                <a:highlight>
                  <a:srgbClr val="FFFFFF"/>
                </a:highlight>
                <a:uLnTx/>
                <a:uFillTx/>
                <a:latin typeface="Consolas"/>
              </a:rPr>
              <a:t>&gt;</a:t>
            </a: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condition_variable</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myCondVar</a:t>
            </a:r>
            <a:endParaRPr kumimoji="0" lang="de-DE" sz="1600" b="0" i="0" u="none" strike="noStrike" kern="0" cap="none" spc="0" normalizeH="0" baseline="0" noProof="0" dirty="0" smtClean="0">
              <a:ln>
                <a:noFill/>
              </a:ln>
              <a:solidFill>
                <a:prstClr val="black"/>
              </a:solidFill>
              <a:effectLst/>
              <a:uLnTx/>
              <a:uFillTx/>
              <a:latin typeface="Arial"/>
            </a:endParaRPr>
          </a:p>
        </p:txBody>
      </p:sp>
      <p:sp>
        <p:nvSpPr>
          <p:cNvPr id="7" name="Rechteck 6"/>
          <p:cNvSpPr/>
          <p:nvPr/>
        </p:nvSpPr>
        <p:spPr>
          <a:xfrm>
            <a:off x="305272" y="1707654"/>
            <a:ext cx="4259460" cy="2616101"/>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Thread A</a:t>
            </a: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prepare</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some</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data</a:t>
            </a: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Data are now ready</a:t>
            </a:r>
            <a:b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b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Trigger thread B to proceed</a:t>
            </a:r>
            <a:endParaRPr kumimoji="0" lang="en-US"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myCondVar.</a:t>
            </a:r>
            <a:r>
              <a:rPr kumimoji="0" lang="de-DE" b="1" i="0" u="none" strike="noStrike" kern="0" cap="none" spc="0" normalizeH="0" baseline="0" noProof="0" dirty="0" err="1" smtClean="0">
                <a:ln>
                  <a:noFill/>
                </a:ln>
                <a:solidFill>
                  <a:srgbClr val="000000"/>
                </a:solidFill>
                <a:effectLst/>
                <a:highlight>
                  <a:srgbClr val="FFFFFF"/>
                </a:highlight>
                <a:uLnTx/>
                <a:uFillTx/>
                <a:latin typeface="Consolas"/>
              </a:rPr>
              <a:t>notify_one</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If there are multiple waiting // threads inform all of them</a:t>
            </a:r>
            <a:endParaRPr kumimoji="0" lang="en-US"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myCondVar.</a:t>
            </a:r>
            <a:r>
              <a:rPr kumimoji="0" lang="de-DE" b="1" i="0" u="none" strike="noStrike" kern="0" cap="none" spc="0" normalizeH="0" baseline="0" noProof="0" dirty="0" err="1" smtClean="0">
                <a:ln>
                  <a:noFill/>
                </a:ln>
                <a:solidFill>
                  <a:srgbClr val="000000"/>
                </a:solidFill>
                <a:effectLst/>
                <a:highlight>
                  <a:srgbClr val="FFFFFF"/>
                </a:highlight>
                <a:uLnTx/>
                <a:uFillTx/>
                <a:latin typeface="Consolas"/>
              </a:rPr>
              <a:t>notify_all</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8" name="Rechteck 7"/>
          <p:cNvSpPr/>
          <p:nvPr/>
        </p:nvSpPr>
        <p:spPr>
          <a:xfrm>
            <a:off x="4708748" y="1707654"/>
            <a:ext cx="4104456" cy="2585323"/>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Thread B</a:t>
            </a: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Wait indefinitely until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Thread A gives allowance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to proceed</a:t>
            </a:r>
            <a:endParaRPr kumimoji="0" lang="en-US"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myCondVar.</a:t>
            </a:r>
            <a:r>
              <a:rPr kumimoji="0" lang="de-DE" b="1" i="0" u="none" strike="noStrike" kern="0" cap="none" spc="0" normalizeH="0" baseline="0" noProof="0" dirty="0" err="1" smtClean="0">
                <a:ln>
                  <a:noFill/>
                </a:ln>
                <a:solidFill>
                  <a:srgbClr val="000000"/>
                </a:solidFill>
                <a:effectLst/>
                <a:highlight>
                  <a:srgbClr val="FFFFFF"/>
                </a:highlight>
                <a:uLnTx/>
                <a:uFillTx/>
                <a:latin typeface="Consolas"/>
              </a:rPr>
              <a:t>wait</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now</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continue</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with</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processing</a:t>
            </a:r>
            <a:endParaRPr kumimoji="0" lang="de-DE" sz="1600" b="0" i="0" u="none" strike="noStrike" kern="0" cap="none" spc="0" normalizeH="0" baseline="0" noProof="0" dirty="0" smtClean="0">
              <a:ln>
                <a:noFill/>
              </a:ln>
              <a:solidFill>
                <a:srgbClr val="008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of</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prepared</a:t>
            </a:r>
            <a:r>
              <a:rPr kumimoji="0" lang="de-DE" sz="16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8000"/>
                </a:solidFill>
                <a:effectLst/>
                <a:highlight>
                  <a:srgbClr val="FFFFFF"/>
                </a:highlight>
                <a:uLnTx/>
                <a:uFillTx/>
                <a:latin typeface="Consolas"/>
              </a:rPr>
              <a:t>data</a:t>
            </a: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p:txBody>
      </p:sp>
      <p:sp>
        <p:nvSpPr>
          <p:cNvPr id="9" name="Rechteck 8"/>
          <p:cNvSpPr/>
          <p:nvPr/>
        </p:nvSpPr>
        <p:spPr>
          <a:xfrm>
            <a:off x="6076900" y="1010842"/>
            <a:ext cx="2880320" cy="768820"/>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Wait for condition „data are ready for processing“</a:t>
            </a:r>
          </a:p>
        </p:txBody>
      </p:sp>
      <p:cxnSp>
        <p:nvCxnSpPr>
          <p:cNvPr id="10" name="Gerade Verbindung mit Pfeil 9"/>
          <p:cNvCxnSpPr/>
          <p:nvPr/>
        </p:nvCxnSpPr>
        <p:spPr>
          <a:xfrm flipH="1">
            <a:off x="6436940" y="1813570"/>
            <a:ext cx="648072" cy="1440160"/>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19237193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Problems </a:t>
            </a:r>
            <a:r>
              <a:rPr lang="de-DE" dirty="0" err="1"/>
              <a:t>of</a:t>
            </a:r>
            <a:r>
              <a:rPr lang="de-DE" dirty="0"/>
              <a:t> </a:t>
            </a:r>
            <a:r>
              <a:rPr lang="de-DE" dirty="0" err="1"/>
              <a:t>the</a:t>
            </a:r>
            <a:r>
              <a:rPr lang="de-DE" dirty="0"/>
              <a:t> simple </a:t>
            </a:r>
            <a:r>
              <a:rPr lang="de-DE" dirty="0" err="1"/>
              <a:t>solution</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p:txBody>
      </p:sp>
      <p:sp>
        <p:nvSpPr>
          <p:cNvPr id="6" name="Textplatzhalter 5"/>
          <p:cNvSpPr txBox="1">
            <a:spLocks/>
          </p:cNvSpPr>
          <p:nvPr/>
        </p:nvSpPr>
        <p:spPr>
          <a:xfrm>
            <a:off x="316800" y="618008"/>
            <a:ext cx="8503672" cy="3273459"/>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95000"/>
              </a:lnSpc>
              <a:spcBef>
                <a:spcPts val="200"/>
              </a:spcBef>
              <a:spcAft>
                <a:spcPts val="400"/>
              </a:spcAft>
              <a:buClr>
                <a:srgbClr val="B2B2B2"/>
              </a:buClr>
              <a:buSzTx/>
              <a:buFont typeface="Arial" pitchFamily="34" charset="0"/>
              <a:buNone/>
              <a:tabLst/>
              <a:defRPr/>
            </a:pP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Preceding</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code</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is</a:t>
            </a:r>
            <a:r>
              <a:rPr kumimoji="0" lang="de-DE" sz="1400" b="1" i="0" u="none" strike="noStrike" kern="1200" cap="none" spc="0" normalizeH="0" baseline="0" noProof="0" dirty="0" smtClean="0">
                <a:ln>
                  <a:noFill/>
                </a:ln>
                <a:solidFill>
                  <a:srgbClr val="5A73B9"/>
                </a:solidFill>
                <a:effectLst/>
                <a:uLnTx/>
                <a:uFillTx/>
                <a:latin typeface="Arial"/>
                <a:ea typeface="+mn-ea"/>
                <a:cs typeface="Arial" pitchFamily="34" charset="0"/>
              </a:rPr>
              <a:t> </a:t>
            </a:r>
            <a:r>
              <a:rPr kumimoji="0" lang="de-DE" sz="1400" b="1" i="0" u="none" strike="noStrike" kern="1200" cap="none" spc="0" normalizeH="0" baseline="0" noProof="0" dirty="0" err="1" smtClean="0">
                <a:ln>
                  <a:noFill/>
                </a:ln>
                <a:solidFill>
                  <a:srgbClr val="5A73B9"/>
                </a:solidFill>
                <a:effectLst/>
                <a:uLnTx/>
                <a:uFillTx/>
                <a:latin typeface="Arial"/>
                <a:ea typeface="+mn-ea"/>
                <a:cs typeface="Arial" pitchFamily="34" charset="0"/>
              </a:rPr>
              <a:t>wrong</a:t>
            </a:r>
            <a:r>
              <a:rPr kumimoji="0" lang="de-DE" sz="1200" b="1" i="0" u="none" strike="noStrike" kern="1200" cap="none" spc="0" normalizeH="0" baseline="0" noProof="0" dirty="0" smtClean="0">
                <a:ln>
                  <a:noFill/>
                </a:ln>
                <a:solidFill>
                  <a:srgbClr val="5A73B9"/>
                </a:solidFill>
                <a:effectLst/>
                <a:uLnTx/>
                <a:uFillTx/>
                <a:latin typeface="Arial"/>
                <a:ea typeface="+mn-ea"/>
                <a:cs typeface="Arial" pitchFamily="34" charset="0"/>
              </a:rPr>
              <a:t>:</a:t>
            </a: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r>
              <a:rPr kumimoji="0" lang="en-US" sz="14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Thread B must be ready to be triggered</a:t>
            </a:r>
            <a:r>
              <a:rPr kumimoji="0" lang="en-US" sz="12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r>
            <a:br>
              <a:rPr kumimoji="0" lang="en-US" sz="12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Thread A may call </a:t>
            </a:r>
            <a:r>
              <a:rPr kumimoji="0" lang="en-US" sz="12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notify_one</a:t>
            </a: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while B has not yet called wait(). B later calling wait() will cause an endless wait. Notification only works for already waiting threads.</a:t>
            </a: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en-US" sz="14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wait() may return and the expected condition is still not fulfilled</a:t>
            </a:r>
          </a:p>
          <a:p>
            <a:pPr marL="633600" marR="0" lvl="3" indent="-126000" algn="l" defTabSz="914400" rtl="0" eaLnBrk="1" fontAlgn="auto" latinLnBrk="0" hangingPunct="1">
              <a:lnSpc>
                <a:spcPct val="100000"/>
              </a:lnSpc>
              <a:spcBef>
                <a:spcPts val="20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limitations of threading library may lead to </a:t>
            </a:r>
            <a:r>
              <a:rPr kumimoji="0" lang="en-US" sz="12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t>
            </a:r>
            <a:r>
              <a:rPr kumimoji="0" lang="en-US"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spurious wakeups</a:t>
            </a:r>
            <a:r>
              <a:rPr kumimoji="0" lang="en-US" sz="12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t>
            </a: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i.e. wait() sometimes returns but nobody has called notify()</a:t>
            </a:r>
          </a:p>
          <a:p>
            <a:pPr marL="633600" marR="0" lvl="3" indent="-126000" algn="l" defTabSz="914400" rtl="0" eaLnBrk="1" fontAlgn="auto" latinLnBrk="0" hangingPunct="1">
              <a:lnSpc>
                <a:spcPct val="100000"/>
              </a:lnSpc>
              <a:spcBef>
                <a:spcPts val="20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an other thread may have changed the data condition again after thread A has called notify() and before thread B can access data</a:t>
            </a:r>
          </a:p>
          <a:p>
            <a:pPr marL="0" marR="0" lvl="1" indent="-144000" algn="l" defTabSz="914400" rtl="0" eaLnBrk="1" fontAlgn="auto" latinLnBrk="0" hangingPunct="1">
              <a:lnSpc>
                <a:spcPct val="95000"/>
              </a:lnSpc>
              <a:spcBef>
                <a:spcPts val="200"/>
              </a:spcBef>
              <a:spcAft>
                <a:spcPts val="400"/>
              </a:spcAft>
              <a:buClr>
                <a:srgbClr val="B2B2B2"/>
              </a:buClr>
              <a:buSzTx/>
              <a:buFont typeface="Arial" pitchFamily="34" charset="0"/>
              <a:buNone/>
              <a:tabLst/>
              <a:defRPr/>
            </a:pPr>
            <a:r>
              <a:rPr kumimoji="0" lang="en-US" sz="1400" b="1" i="0" u="none" strike="noStrike" kern="1200" cap="none" spc="0" normalizeH="0" baseline="0" noProof="0" dirty="0" smtClean="0">
                <a:ln>
                  <a:noFill/>
                </a:ln>
                <a:solidFill>
                  <a:srgbClr val="5A73B9"/>
                </a:solidFill>
                <a:effectLst/>
                <a:uLnTx/>
                <a:uFillTx/>
                <a:latin typeface="Arial"/>
                <a:ea typeface="+mn-ea"/>
                <a:cs typeface="Arial" pitchFamily="34" charset="0"/>
              </a:rPr>
              <a:t>Conclusion</a:t>
            </a: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Additional specific data are needed to be checked for some logical condition</a:t>
            </a: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Receiving a notification from  a condition variable means:</a:t>
            </a:r>
            <a:b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t>
            </a:r>
            <a:r>
              <a:rPr kumimoji="0" lang="en-US" sz="12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Now it's a good time to recheck your conditions.</a:t>
            </a:r>
            <a:br>
              <a:rPr kumimoji="0" lang="en-US" sz="12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r>
              <a:rPr kumimoji="0" lang="en-US" sz="1200" b="1"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But be prepared that they are still not fulfilled!”</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a:p>
            <a:pPr marL="212400" marR="0" lvl="2" indent="0" algn="l" defTabSz="914400" rtl="0" eaLnBrk="1" fontAlgn="auto" latinLnBrk="0" hangingPunct="1">
              <a:lnSpc>
                <a:spcPct val="100000"/>
              </a:lnSpc>
              <a:spcBef>
                <a:spcPct val="20000"/>
              </a:spcBef>
              <a:spcAft>
                <a:spcPts val="800"/>
              </a:spcAft>
              <a:buClr>
                <a:srgbClr val="B2B2B2"/>
              </a:buClr>
              <a:buSzTx/>
              <a:buFont typeface="Arial" pitchFamily="34" charset="0"/>
              <a:buNone/>
              <a:tabLst/>
              <a:defRPr/>
            </a:pP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p:txBody>
      </p:sp>
      <p:sp>
        <p:nvSpPr>
          <p:cNvPr id="7" name="Rechteck 6"/>
          <p:cNvSpPr/>
          <p:nvPr/>
        </p:nvSpPr>
        <p:spPr>
          <a:xfrm>
            <a:off x="323528" y="3910518"/>
            <a:ext cx="6552728" cy="830997"/>
          </a:xfrm>
          <a:prstGeom prst="rect">
            <a:avLst/>
          </a:prstGeom>
          <a:solidFill>
            <a:srgbClr val="E12D2D">
              <a:lumMod val="20000"/>
              <a:lumOff val="80000"/>
            </a:srgbClr>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Arial"/>
              </a:rPr>
              <a:t>Never use a condition variable alone</a:t>
            </a:r>
            <a:r>
              <a:rPr kumimoji="0" lang="en-US" sz="1600" b="0" i="0" u="none" strike="noStrike" kern="0" cap="none" spc="0" normalizeH="0" baseline="0" noProof="0" dirty="0" smtClean="0">
                <a:ln>
                  <a:noFill/>
                </a:ln>
                <a:solidFill>
                  <a:prstClr val="black"/>
                </a:solidFill>
                <a:effectLst/>
                <a:uLnTx/>
                <a:uFillTx/>
                <a:latin typeface="Arial"/>
              </a:rPr>
              <a:t>!</a:t>
            </a:r>
            <a:br>
              <a:rPr kumimoji="0" lang="en-US" sz="1600" b="0" i="0" u="none" strike="noStrike" kern="0" cap="none" spc="0" normalizeH="0" baseline="0" noProof="0" dirty="0" smtClean="0">
                <a:ln>
                  <a:noFill/>
                </a:ln>
                <a:solidFill>
                  <a:prstClr val="black"/>
                </a:solidFill>
                <a:effectLst/>
                <a:uLnTx/>
                <a:uFillTx/>
                <a:latin typeface="Arial"/>
              </a:rPr>
            </a:br>
            <a:r>
              <a:rPr kumimoji="0" lang="en-US" sz="1600" b="0" i="0" u="none" strike="noStrike" kern="0" cap="none" spc="0" normalizeH="0" baseline="0" noProof="0" dirty="0" smtClean="0">
                <a:ln>
                  <a:noFill/>
                </a:ln>
                <a:solidFill>
                  <a:prstClr val="black"/>
                </a:solidFill>
                <a:effectLst/>
                <a:uLnTx/>
                <a:uFillTx/>
                <a:latin typeface="Arial"/>
              </a:rPr>
              <a:t>A condition variable must always be used together with a </a:t>
            </a:r>
            <a:r>
              <a:rPr kumimoji="0" lang="en-US" sz="1600" b="1" i="0" u="none" strike="noStrike" kern="0" cap="none" spc="0" normalizeH="0" baseline="0" noProof="0" dirty="0" err="1" smtClean="0">
                <a:ln>
                  <a:noFill/>
                </a:ln>
                <a:solidFill>
                  <a:prstClr val="black"/>
                </a:solidFill>
                <a:effectLst/>
                <a:uLnTx/>
                <a:uFillTx/>
                <a:latin typeface="Arial"/>
              </a:rPr>
              <a:t>mutex</a:t>
            </a:r>
            <a:r>
              <a:rPr kumimoji="0" lang="en-US" sz="1600" b="0" i="0" u="none" strike="noStrike" kern="0" cap="none" spc="0" normalizeH="0" baseline="0" noProof="0" dirty="0" smtClean="0">
                <a:ln>
                  <a:noFill/>
                </a:ln>
                <a:solidFill>
                  <a:prstClr val="black"/>
                </a:solidFill>
                <a:effectLst/>
                <a:uLnTx/>
                <a:uFillTx/>
                <a:latin typeface="Arial"/>
              </a:rPr>
              <a:t> and some </a:t>
            </a:r>
            <a:r>
              <a:rPr kumimoji="0" lang="en-US" sz="1600" b="1" i="0" u="none" strike="noStrike" kern="0" cap="none" spc="0" normalizeH="0" baseline="0" noProof="0" dirty="0" smtClean="0">
                <a:ln>
                  <a:noFill/>
                </a:ln>
                <a:solidFill>
                  <a:prstClr val="black"/>
                </a:solidFill>
                <a:effectLst/>
                <a:uLnTx/>
                <a:uFillTx/>
                <a:latin typeface="Arial"/>
              </a:rPr>
              <a:t>specific data</a:t>
            </a:r>
            <a:r>
              <a:rPr kumimoji="0" lang="en-US" sz="1600" b="0" i="0" u="none" strike="noStrike" kern="0" cap="none" spc="0" normalizeH="0" baseline="0" noProof="0" dirty="0" smtClean="0">
                <a:ln>
                  <a:noFill/>
                </a:ln>
                <a:solidFill>
                  <a:prstClr val="black"/>
                </a:solidFill>
                <a:effectLst/>
                <a:uLnTx/>
                <a:uFillTx/>
                <a:latin typeface="Arial"/>
              </a:rPr>
              <a:t> protected by this </a:t>
            </a:r>
            <a:r>
              <a:rPr kumimoji="0" lang="en-US" sz="1600" b="0" i="0" u="none" strike="noStrike" kern="0" cap="none" spc="0" normalizeH="0" baseline="0" noProof="0" dirty="0" err="1" smtClean="0">
                <a:ln>
                  <a:noFill/>
                </a:ln>
                <a:solidFill>
                  <a:prstClr val="black"/>
                </a:solidFill>
                <a:effectLst/>
                <a:uLnTx/>
                <a:uFillTx/>
                <a:latin typeface="Arial"/>
              </a:rPr>
              <a:t>mutex</a:t>
            </a:r>
            <a:r>
              <a:rPr kumimoji="0" lang="en-US" sz="1600" b="0" i="0" u="none" strike="noStrike" kern="0" cap="none" spc="0" normalizeH="0" baseline="0" noProof="0" dirty="0" smtClean="0">
                <a:ln>
                  <a:noFill/>
                </a:ln>
                <a:solidFill>
                  <a:prstClr val="black"/>
                </a:solidFill>
                <a:effectLst/>
                <a:uLnTx/>
                <a:uFillTx/>
                <a:latin typeface="Arial"/>
              </a:rPr>
              <a:t>! </a:t>
            </a:r>
            <a:endParaRPr kumimoji="0" lang="de-DE" sz="1600" b="0" i="0" u="none" strike="noStrike" kern="0" cap="none" spc="0" normalizeH="0" baseline="0" noProof="0" dirty="0" smtClean="0">
              <a:ln>
                <a:noFill/>
              </a:ln>
              <a:solidFill>
                <a:prstClr val="black"/>
              </a:solidFill>
              <a:effectLst/>
              <a:uLnTx/>
              <a:uFillTx/>
              <a:latin typeface="Arial"/>
            </a:endParaRPr>
          </a:p>
        </p:txBody>
      </p:sp>
    </p:spTree>
    <p:extLst>
      <p:ext uri="{BB962C8B-B14F-4D97-AF65-F5344CB8AC3E}">
        <p14:creationId xmlns:p14="http://schemas.microsoft.com/office/powerpoint/2010/main" val="32538603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Safe </a:t>
            </a:r>
            <a:r>
              <a:rPr lang="de-DE" dirty="0" err="1"/>
              <a:t>usage</a:t>
            </a:r>
            <a:r>
              <a:rPr lang="de-DE" dirty="0"/>
              <a:t> </a:t>
            </a:r>
            <a:r>
              <a:rPr lang="de-DE" dirty="0" err="1"/>
              <a:t>of</a:t>
            </a:r>
            <a:r>
              <a:rPr lang="de-DE" dirty="0"/>
              <a:t> </a:t>
            </a:r>
            <a:r>
              <a:rPr lang="de-DE" dirty="0" err="1"/>
              <a:t>condition</a:t>
            </a:r>
            <a:r>
              <a:rPr lang="de-DE" dirty="0"/>
              <a:t> variables - 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a:p>
            <a:endParaRPr lang="de-DE" dirty="0"/>
          </a:p>
        </p:txBody>
      </p:sp>
      <p:sp>
        <p:nvSpPr>
          <p:cNvPr id="6" name="Rechteck 5"/>
          <p:cNvSpPr/>
          <p:nvPr/>
        </p:nvSpPr>
        <p:spPr>
          <a:xfrm>
            <a:off x="205036" y="713824"/>
            <a:ext cx="8712968" cy="1200329"/>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008000"/>
                </a:solidFill>
                <a:effectLst/>
                <a:highlight>
                  <a:srgbClr val="FFFFFF"/>
                </a:highlight>
                <a:uLnTx/>
                <a:uFillTx/>
                <a:latin typeface="Consolas"/>
              </a:rPr>
              <a:t>// Data definitions shared by all threads</a:t>
            </a:r>
            <a:endParaRPr kumimoji="0" lang="en-US" sz="1200" b="1"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80808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808080"/>
                </a:solidFill>
                <a:effectLst/>
                <a:highlight>
                  <a:srgbClr val="FFFFFF"/>
                </a:highlight>
                <a:uLnTx/>
                <a:uFillTx/>
                <a:latin typeface="Consolas"/>
              </a:rPr>
              <a:t>include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&lt;</a:t>
            </a:r>
            <a:r>
              <a:rPr kumimoji="0" lang="de-DE" sz="1200" b="0" i="0" u="none" strike="noStrike" kern="0" cap="none" spc="0" normalizeH="0" baseline="0" noProof="0" dirty="0" err="1" smtClean="0">
                <a:ln>
                  <a:noFill/>
                </a:ln>
                <a:solidFill>
                  <a:srgbClr val="A31515"/>
                </a:solidFill>
                <a:effectLst/>
                <a:highlight>
                  <a:srgbClr val="FFFFFF"/>
                </a:highlight>
                <a:uLnTx/>
                <a:uFillTx/>
                <a:latin typeface="Consolas"/>
              </a:rPr>
              <a:t>mutex</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&gt;</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80808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808080"/>
                </a:solidFill>
                <a:effectLst/>
                <a:highlight>
                  <a:srgbClr val="FFFFFF"/>
                </a:highlight>
                <a:uLnTx/>
                <a:uFillTx/>
                <a:latin typeface="Consolas"/>
              </a:rPr>
              <a:t>include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&lt;</a:t>
            </a:r>
            <a:r>
              <a:rPr kumimoji="0" lang="de-DE" sz="1200" b="0" i="0" u="none" strike="noStrike" kern="0" cap="none" spc="0" normalizeH="0" baseline="0" noProof="0" dirty="0" err="1" smtClean="0">
                <a:ln>
                  <a:noFill/>
                </a:ln>
                <a:solidFill>
                  <a:srgbClr val="A31515"/>
                </a:solidFill>
                <a:effectLst/>
                <a:highlight>
                  <a:srgbClr val="FFFFFF"/>
                </a:highlight>
                <a:uLnTx/>
                <a:uFillTx/>
                <a:latin typeface="Consolas"/>
              </a:rPr>
              <a:t>condition_variable</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&gt;</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SomeSpecificDataStructure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1" i="0" u="none" strike="noStrike" kern="0" cap="none" spc="0" normalizeH="0" baseline="0" noProof="0" dirty="0" err="1" smtClean="0">
                <a:ln>
                  <a:noFill/>
                </a:ln>
                <a:solidFill>
                  <a:srgbClr val="000000"/>
                </a:solidFill>
                <a:effectLst/>
                <a:highlight>
                  <a:srgbClr val="FFFFFF"/>
                </a:highlight>
                <a:uLnTx/>
                <a:uFillTx/>
                <a:latin typeface="Consolas"/>
              </a:rPr>
              <a:t>mySpecificData</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contains</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logical</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conditions</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mutex</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1" i="0" u="none" strike="noStrike" kern="0" cap="none" spc="0" normalizeH="0" baseline="0" noProof="0" dirty="0" err="1" smtClean="0">
                <a:ln>
                  <a:noFill/>
                </a:ln>
                <a:solidFill>
                  <a:srgbClr val="000000"/>
                </a:solidFill>
                <a:effectLst/>
                <a:highlight>
                  <a:srgbClr val="FFFFFF"/>
                </a:highlight>
                <a:uLnTx/>
                <a:uFillTx/>
                <a:latin typeface="Consolas"/>
              </a:rPr>
              <a:t>myDataMutex</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to protect access to specific data</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condition_variable</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1" i="0" u="none" strike="noStrike" kern="0" cap="none" spc="0" normalizeH="0" baseline="0" noProof="0" dirty="0" err="1" smtClean="0">
                <a:ln>
                  <a:noFill/>
                </a:ln>
                <a:solidFill>
                  <a:srgbClr val="000000"/>
                </a:solidFill>
                <a:effectLst/>
                <a:highlight>
                  <a:srgbClr val="FFFFFF"/>
                </a:highlight>
                <a:uLnTx/>
                <a:uFillTx/>
                <a:latin typeface="Consolas"/>
              </a:rPr>
              <a:t>myCondVar</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to trigger rechecking of conditions</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p:txBody>
      </p:sp>
      <p:sp>
        <p:nvSpPr>
          <p:cNvPr id="7" name="Rechteck 6"/>
          <p:cNvSpPr/>
          <p:nvPr/>
        </p:nvSpPr>
        <p:spPr>
          <a:xfrm>
            <a:off x="221060" y="2005211"/>
            <a:ext cx="6174432" cy="2677656"/>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 Thread A</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do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some</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work</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lock_guard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mutex</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guard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myDataMutex</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access specific data and prepare all</a:t>
            </a:r>
            <a:b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b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for continuation by thread B</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mySpecificData.SomeField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release</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lock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and</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mutex</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Trigger thread B to recheck conditions</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myCondVar.</a:t>
            </a:r>
            <a:r>
              <a:rPr kumimoji="0" lang="de-DE" sz="1200" b="1" i="0" u="none" strike="noStrike" kern="0" cap="none" spc="0" normalizeH="0" baseline="0" noProof="0" dirty="0" err="1" smtClean="0">
                <a:ln>
                  <a:noFill/>
                </a:ln>
                <a:solidFill>
                  <a:srgbClr val="000000"/>
                </a:solidFill>
                <a:effectLst/>
                <a:highlight>
                  <a:srgbClr val="FFFFFF"/>
                </a:highlight>
                <a:uLnTx/>
                <a:uFillTx/>
                <a:latin typeface="Consolas"/>
              </a:rPr>
              <a:t>notify_one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continue with some other work</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p:txBody>
      </p:sp>
      <p:sp>
        <p:nvSpPr>
          <p:cNvPr id="8" name="Rechteck 7"/>
          <p:cNvSpPr/>
          <p:nvPr/>
        </p:nvSpPr>
        <p:spPr>
          <a:xfrm>
            <a:off x="6268144" y="2571750"/>
            <a:ext cx="2264296" cy="772289"/>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Change shared data within locked section</a:t>
            </a:r>
          </a:p>
        </p:txBody>
      </p:sp>
      <p:cxnSp>
        <p:nvCxnSpPr>
          <p:cNvPr id="9" name="Gerade Verbindung mit Pfeil 8"/>
          <p:cNvCxnSpPr/>
          <p:nvPr/>
        </p:nvCxnSpPr>
        <p:spPr>
          <a:xfrm flipH="1">
            <a:off x="3707904" y="2931790"/>
            <a:ext cx="2448272" cy="288032"/>
          </a:xfrm>
          <a:prstGeom prst="straightConnector1">
            <a:avLst/>
          </a:prstGeom>
          <a:noFill/>
          <a:ln w="25400" cap="flat" cmpd="sng" algn="ctr">
            <a:solidFill>
              <a:srgbClr val="E12D2D">
                <a:shade val="95000"/>
                <a:satMod val="105000"/>
              </a:srgbClr>
            </a:solidFill>
            <a:prstDash val="solid"/>
            <a:tailEnd type="arrow"/>
          </a:ln>
          <a:effectLst/>
        </p:spPr>
      </p:cxnSp>
      <p:sp>
        <p:nvSpPr>
          <p:cNvPr id="10" name="Rechteck 9"/>
          <p:cNvSpPr/>
          <p:nvPr/>
        </p:nvSpPr>
        <p:spPr>
          <a:xfrm>
            <a:off x="6270501" y="3723878"/>
            <a:ext cx="1882849" cy="720080"/>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Notify outside of locked section</a:t>
            </a:r>
          </a:p>
        </p:txBody>
      </p:sp>
      <p:cxnSp>
        <p:nvCxnSpPr>
          <p:cNvPr id="11" name="Gerade Verbindung mit Pfeil 10"/>
          <p:cNvCxnSpPr/>
          <p:nvPr/>
        </p:nvCxnSpPr>
        <p:spPr>
          <a:xfrm flipH="1">
            <a:off x="3707904" y="5020022"/>
            <a:ext cx="2448272" cy="0"/>
          </a:xfrm>
          <a:prstGeom prst="straightConnector1">
            <a:avLst/>
          </a:prstGeom>
          <a:noFill/>
          <a:ln w="25400" cap="flat" cmpd="sng" algn="ctr">
            <a:solidFill>
              <a:srgbClr val="E12D2D">
                <a:shade val="95000"/>
                <a:satMod val="105000"/>
              </a:srgbClr>
            </a:solidFill>
            <a:prstDash val="solid"/>
            <a:tailEnd type="arrow"/>
          </a:ln>
          <a:effectLst/>
        </p:spPr>
      </p:cxnSp>
      <p:cxnSp>
        <p:nvCxnSpPr>
          <p:cNvPr id="14" name="Gerade Verbindung mit Pfeil 13"/>
          <p:cNvCxnSpPr/>
          <p:nvPr/>
        </p:nvCxnSpPr>
        <p:spPr>
          <a:xfrm flipH="1">
            <a:off x="3707904" y="4155926"/>
            <a:ext cx="2448272" cy="0"/>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29459454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Safe </a:t>
            </a:r>
            <a:r>
              <a:rPr lang="de-DE" dirty="0" err="1"/>
              <a:t>usage</a:t>
            </a:r>
            <a:r>
              <a:rPr lang="de-DE" dirty="0"/>
              <a:t> </a:t>
            </a:r>
            <a:r>
              <a:rPr lang="de-DE" dirty="0" err="1"/>
              <a:t>of</a:t>
            </a:r>
            <a:r>
              <a:rPr lang="de-DE" dirty="0"/>
              <a:t> </a:t>
            </a:r>
            <a:r>
              <a:rPr lang="de-DE" dirty="0" err="1"/>
              <a:t>condition</a:t>
            </a:r>
            <a:r>
              <a:rPr lang="de-DE" dirty="0"/>
              <a:t> variables - II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a:p>
            <a:endParaRPr lang="de-DE" dirty="0"/>
          </a:p>
        </p:txBody>
      </p:sp>
      <p:sp>
        <p:nvSpPr>
          <p:cNvPr id="6" name="Rechteck 5"/>
          <p:cNvSpPr/>
          <p:nvPr/>
        </p:nvSpPr>
        <p:spPr>
          <a:xfrm>
            <a:off x="228302" y="2166992"/>
            <a:ext cx="7944095" cy="2492990"/>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Thread B</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wait until data are prepared ---</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unique_lock</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mutex</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uLock</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myDataMutex</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DataAreReadyForProcessing</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myCondVar.wait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uLock</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unlocks</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while</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waiting</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locks</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again</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when</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returning</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process</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data</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here the </a:t>
            </a:r>
            <a:r>
              <a:rPr kumimoji="0" lang="en-US" sz="1200" b="0" i="0" u="none" strike="noStrike" kern="0" cap="none" spc="0" normalizeH="0" baseline="0" noProof="0" dirty="0" err="1" smtClean="0">
                <a:ln>
                  <a:noFill/>
                </a:ln>
                <a:solidFill>
                  <a:srgbClr val="008000"/>
                </a:solidFill>
                <a:effectLst/>
                <a:highlight>
                  <a:srgbClr val="FFFFFF"/>
                </a:highlight>
                <a:uLnTx/>
                <a:uFillTx/>
                <a:latin typeface="Consolas"/>
              </a:rPr>
              <a:t>mutex</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is still/again locked and you can access data</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mySpecificData.SomeField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p>
        </p:txBody>
      </p:sp>
      <p:cxnSp>
        <p:nvCxnSpPr>
          <p:cNvPr id="7" name="Gerade Verbindung mit Pfeil 6"/>
          <p:cNvCxnSpPr/>
          <p:nvPr/>
        </p:nvCxnSpPr>
        <p:spPr>
          <a:xfrm flipH="1">
            <a:off x="3563888" y="3039802"/>
            <a:ext cx="2654908" cy="0"/>
          </a:xfrm>
          <a:prstGeom prst="straightConnector1">
            <a:avLst/>
          </a:prstGeom>
          <a:noFill/>
          <a:ln w="25400" cap="flat" cmpd="sng" algn="ctr">
            <a:solidFill>
              <a:srgbClr val="E12D2D">
                <a:shade val="95000"/>
                <a:satMod val="105000"/>
              </a:srgbClr>
            </a:solidFill>
            <a:prstDash val="solid"/>
            <a:tailEnd type="arrow"/>
          </a:ln>
          <a:effectLst/>
        </p:spPr>
      </p:cxnSp>
      <p:sp>
        <p:nvSpPr>
          <p:cNvPr id="8" name="Rechteck 7"/>
          <p:cNvSpPr/>
          <p:nvPr/>
        </p:nvSpPr>
        <p:spPr>
          <a:xfrm>
            <a:off x="228302" y="627534"/>
            <a:ext cx="4572000" cy="1384995"/>
          </a:xfrm>
          <a:prstGeom prst="rect">
            <a:avLst/>
          </a:prstGeom>
          <a:solidFill>
            <a:srgbClr val="F3F3F3"/>
          </a:solidFill>
          <a:ln>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Helper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function</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bool</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DataAreReadyForProcessing</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check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mySpecificData</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(assumes we are within lock)</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return</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mySpecificData.HasPropertyX</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9" name="Rechteck 8"/>
          <p:cNvSpPr/>
          <p:nvPr/>
        </p:nvSpPr>
        <p:spPr>
          <a:xfrm>
            <a:off x="6268144" y="2643758"/>
            <a:ext cx="2664296" cy="833611"/>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Call wait only if data are not yet prepared!</a:t>
            </a:r>
          </a:p>
        </p:txBody>
      </p:sp>
    </p:spTree>
    <p:extLst>
      <p:ext uri="{BB962C8B-B14F-4D97-AF65-F5344CB8AC3E}">
        <p14:creationId xmlns:p14="http://schemas.microsoft.com/office/powerpoint/2010/main" val="1511019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Safe </a:t>
            </a:r>
            <a:r>
              <a:rPr lang="de-DE" dirty="0" err="1"/>
              <a:t>usage</a:t>
            </a:r>
            <a:r>
              <a:rPr lang="de-DE" dirty="0"/>
              <a:t> </a:t>
            </a:r>
            <a:r>
              <a:rPr lang="de-DE" dirty="0" err="1"/>
              <a:t>of</a:t>
            </a:r>
            <a:r>
              <a:rPr lang="de-DE" dirty="0"/>
              <a:t> </a:t>
            </a:r>
            <a:r>
              <a:rPr lang="de-DE" dirty="0" err="1"/>
              <a:t>condition</a:t>
            </a:r>
            <a:r>
              <a:rPr lang="de-DE" dirty="0"/>
              <a:t> variables - III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p:txBody>
      </p:sp>
      <p:sp>
        <p:nvSpPr>
          <p:cNvPr id="6" name="Textplatzhalter 5"/>
          <p:cNvSpPr txBox="1">
            <a:spLocks/>
          </p:cNvSpPr>
          <p:nvPr/>
        </p:nvSpPr>
        <p:spPr>
          <a:xfrm>
            <a:off x="388808" y="771550"/>
            <a:ext cx="8503672" cy="1008112"/>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95000"/>
              </a:lnSpc>
              <a:spcBef>
                <a:spcPts val="200"/>
              </a:spcBef>
              <a:spcAft>
                <a:spcPts val="400"/>
              </a:spcAft>
              <a:buClr>
                <a:srgbClr val="B2B2B2"/>
              </a:buClr>
              <a:buSzTx/>
              <a:buFont typeface="Arial" pitchFamily="34" charset="0"/>
              <a:buNone/>
              <a:tabLst/>
              <a:defRPr/>
            </a:pPr>
            <a:r>
              <a:rPr kumimoji="0" lang="de-DE" sz="1800" b="1" i="0" u="none" strike="noStrike" kern="1200" cap="none" spc="0" normalizeH="0" baseline="0" noProof="0" smtClean="0">
                <a:ln>
                  <a:noFill/>
                </a:ln>
                <a:solidFill>
                  <a:srgbClr val="5A73B9"/>
                </a:solidFill>
                <a:effectLst/>
                <a:uLnTx/>
                <a:uFillTx/>
                <a:latin typeface="Arial"/>
                <a:ea typeface="+mn-ea"/>
                <a:cs typeface="Arial" pitchFamily="34" charset="0"/>
              </a:rPr>
              <a:t>Rules</a:t>
            </a: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r>
              <a:rPr kumimoji="0" lang="en-US" sz="1800" b="1" i="0" u="none" strike="noStrike" kern="1200" cap="none" spc="0" normalizeH="0" baseline="0" noProof="0" smtClean="0">
                <a:ln>
                  <a:noFill/>
                </a:ln>
                <a:solidFill>
                  <a:sysClr val="windowText" lastClr="000000"/>
                </a:solidFill>
                <a:effectLst/>
                <a:uLnTx/>
                <a:uFillTx/>
                <a:latin typeface="Arial"/>
                <a:ea typeface="+mn-ea"/>
                <a:cs typeface="Arial" pitchFamily="34" charset="0"/>
              </a:rPr>
              <a:t>First check data</a:t>
            </a:r>
            <a:r>
              <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rPr>
              <a:t/>
            </a:r>
            <a:br>
              <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rPr>
            </a:br>
            <a:r>
              <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rPr>
              <a:t>if the data conditions are already fulfilled then you may not call wait() on the condition variable (otherwise you may be blocked forever)</a:t>
            </a: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r>
              <a:rPr kumimoji="0" lang="en-US" sz="1800" b="1" i="0" u="none" strike="noStrike" kern="1200" cap="none" spc="0" normalizeH="0" baseline="0" noProof="0" smtClean="0">
                <a:ln>
                  <a:noFill/>
                </a:ln>
                <a:solidFill>
                  <a:sysClr val="windowText" lastClr="000000"/>
                </a:solidFill>
                <a:effectLst/>
                <a:uLnTx/>
                <a:uFillTx/>
                <a:latin typeface="Arial"/>
                <a:ea typeface="+mn-ea"/>
                <a:cs typeface="Arial" pitchFamily="34" charset="0"/>
              </a:rPr>
              <a:t>Lock mutex before wait</a:t>
            </a:r>
            <a:br>
              <a:rPr kumimoji="0" lang="en-US" sz="1800" b="1" i="0" u="none" strike="noStrike" kern="1200" cap="none" spc="0" normalizeH="0" baseline="0" noProof="0" smtClean="0">
                <a:ln>
                  <a:noFill/>
                </a:ln>
                <a:solidFill>
                  <a:sysClr val="windowText" lastClr="000000"/>
                </a:solidFill>
                <a:effectLst/>
                <a:uLnTx/>
                <a:uFillTx/>
                <a:latin typeface="Arial"/>
                <a:ea typeface="+mn-ea"/>
                <a:cs typeface="Arial" pitchFamily="34" charset="0"/>
              </a:rPr>
            </a:br>
            <a:r>
              <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rPr>
              <a:t>you have to lock the mutex and pass it (within uLock) to function wait()</a:t>
            </a: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r>
              <a:rPr kumimoji="0" lang="en-US" sz="1800" b="1" i="0" u="none" strike="noStrike" kern="1200" cap="none" spc="0" normalizeH="0" baseline="0" noProof="0" smtClean="0">
                <a:ln>
                  <a:noFill/>
                </a:ln>
                <a:solidFill>
                  <a:sysClr val="windowText" lastClr="000000"/>
                </a:solidFill>
                <a:effectLst/>
                <a:uLnTx/>
                <a:uFillTx/>
                <a:latin typeface="Arial"/>
                <a:ea typeface="+mn-ea"/>
                <a:cs typeface="Arial" pitchFamily="34" charset="0"/>
              </a:rPr>
              <a:t>Automatic unlock</a:t>
            </a:r>
            <a:br>
              <a:rPr kumimoji="0" lang="en-US" sz="1800" b="1" i="0" u="none" strike="noStrike" kern="1200" cap="none" spc="0" normalizeH="0" baseline="0" noProof="0" smtClean="0">
                <a:ln>
                  <a:noFill/>
                </a:ln>
                <a:solidFill>
                  <a:sysClr val="windowText" lastClr="000000"/>
                </a:solidFill>
                <a:effectLst/>
                <a:uLnTx/>
                <a:uFillTx/>
                <a:latin typeface="Arial"/>
                <a:ea typeface="+mn-ea"/>
                <a:cs typeface="Arial" pitchFamily="34" charset="0"/>
              </a:rPr>
            </a:br>
            <a:r>
              <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rPr>
              <a:t>wait() will automatically unlock the mutex when the thread is set to wait state (otherwise thread A would not be able to change your specific data)</a:t>
            </a: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r>
              <a:rPr kumimoji="0" lang="en-US" sz="1800" b="1" i="0" u="none" strike="noStrike" kern="1200" cap="none" spc="0" normalizeH="0" baseline="0" noProof="0" smtClean="0">
                <a:ln>
                  <a:noFill/>
                </a:ln>
                <a:solidFill>
                  <a:sysClr val="windowText" lastClr="000000"/>
                </a:solidFill>
                <a:effectLst/>
                <a:uLnTx/>
                <a:uFillTx/>
                <a:latin typeface="Arial"/>
                <a:ea typeface="+mn-ea"/>
                <a:cs typeface="Arial" pitchFamily="34" charset="0"/>
              </a:rPr>
              <a:t>Automatic relock</a:t>
            </a:r>
            <a:r>
              <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rPr>
              <a:t/>
            </a:r>
            <a:br>
              <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rPr>
            </a:br>
            <a:r>
              <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rPr>
              <a:t>when wait() returns the mutex is automatically relocked. You can directly recheck the conditions of your data and also change the data</a:t>
            </a:r>
            <a:endParaRPr kumimoji="0" lang="en-US" sz="1500" b="1" i="0" u="none" strike="noStrike" kern="1200" cap="none" spc="0" normalizeH="0" baseline="0" noProof="0" smtClean="0">
              <a:ln>
                <a:noFill/>
              </a:ln>
              <a:solidFill>
                <a:sysClr val="windowText" lastClr="000000"/>
              </a:solidFill>
              <a:effectLst/>
              <a:uLnTx/>
              <a:uFillTx/>
              <a:latin typeface="Arial"/>
              <a:ea typeface="+mn-ea"/>
              <a:cs typeface="Arial" pitchFamily="34" charset="0"/>
            </a:endParaRP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endPar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endParaRPr>
          </a:p>
          <a:p>
            <a:pPr marL="356400" marR="0" lvl="2" indent="-144000" algn="l" defTabSz="914400" rtl="0" eaLnBrk="1" fontAlgn="auto" latinLnBrk="0" hangingPunct="1">
              <a:lnSpc>
                <a:spcPct val="100000"/>
              </a:lnSpc>
              <a:spcBef>
                <a:spcPts val="200"/>
              </a:spcBef>
              <a:spcAft>
                <a:spcPts val="400"/>
              </a:spcAft>
              <a:buClr>
                <a:srgbClr val="B2B2B2"/>
              </a:buClr>
              <a:buSzTx/>
              <a:buFont typeface="Arial" pitchFamily="34" charset="0"/>
              <a:buChar char="•"/>
              <a:tabLst/>
              <a:defRPr/>
            </a:pPr>
            <a:endParaRPr kumimoji="0" lang="en-US" sz="1500" b="0" i="0" u="none" strike="noStrike" kern="1200" cap="none" spc="0" normalizeH="0" baseline="0" noProof="0" smtClean="0">
              <a:ln>
                <a:noFill/>
              </a:ln>
              <a:solidFill>
                <a:sysClr val="windowText" lastClr="000000"/>
              </a:solidFill>
              <a:effectLst/>
              <a:uLnTx/>
              <a:uFillTx/>
              <a:latin typeface="Arial"/>
              <a:ea typeface="+mn-ea"/>
              <a:cs typeface="Arial" pitchFamily="34" charset="0"/>
            </a:endParaRPr>
          </a:p>
          <a:p>
            <a:pPr marL="212400" marR="0" lvl="2" indent="0" algn="l" defTabSz="914400" rtl="0" eaLnBrk="1" fontAlgn="auto" latinLnBrk="0" hangingPunct="1">
              <a:lnSpc>
                <a:spcPct val="100000"/>
              </a:lnSpc>
              <a:spcBef>
                <a:spcPct val="20000"/>
              </a:spcBef>
              <a:spcAft>
                <a:spcPts val="800"/>
              </a:spcAft>
              <a:buClr>
                <a:srgbClr val="B2B2B2"/>
              </a:buClr>
              <a:buSzTx/>
              <a:buFont typeface="Arial" pitchFamily="34" charset="0"/>
              <a:buNone/>
              <a:tabLst/>
              <a:defRPr/>
            </a:pPr>
            <a:endParaRPr kumimoji="0" lang="en-US" sz="15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endParaRPr>
          </a:p>
        </p:txBody>
      </p:sp>
    </p:spTree>
    <p:extLst>
      <p:ext uri="{BB962C8B-B14F-4D97-AF65-F5344CB8AC3E}">
        <p14:creationId xmlns:p14="http://schemas.microsoft.com/office/powerpoint/2010/main" val="3997019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Improvements</a:t>
            </a:r>
            <a:r>
              <a:rPr lang="de-DE" dirty="0"/>
              <a:t>: </a:t>
            </a:r>
            <a:r>
              <a:rPr lang="de-DE" dirty="0" err="1"/>
              <a:t>implicit</a:t>
            </a:r>
            <a:r>
              <a:rPr lang="de-DE" dirty="0"/>
              <a:t> </a:t>
            </a:r>
            <a:r>
              <a:rPr lang="de-DE" dirty="0" err="1"/>
              <a:t>while</a:t>
            </a:r>
            <a:r>
              <a:rPr lang="de-DE" dirty="0"/>
              <a:t>, </a:t>
            </a:r>
            <a:r>
              <a:rPr lang="de-DE" dirty="0" err="1"/>
              <a:t>lambda</a:t>
            </a:r>
            <a:r>
              <a:rPr lang="de-DE" dirty="0"/>
              <a:t> </a:t>
            </a:r>
            <a:r>
              <a:rPr lang="de-DE" dirty="0" err="1"/>
              <a:t>expression</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a:p>
            <a:endParaRPr lang="de-DE" dirty="0"/>
          </a:p>
        </p:txBody>
      </p:sp>
      <p:sp>
        <p:nvSpPr>
          <p:cNvPr id="6" name="Rechteck 5"/>
          <p:cNvSpPr/>
          <p:nvPr/>
        </p:nvSpPr>
        <p:spPr>
          <a:xfrm>
            <a:off x="323527" y="1402779"/>
            <a:ext cx="5832648" cy="1384995"/>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Thread B</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unique_lock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&lt;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&gt;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uLock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myDataMutex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myCondVar.wait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uLock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1" i="0" u="none" strike="noStrike" kern="0" cap="none" spc="0" normalizeH="0" baseline="0" noProof="0" dirty="0" err="1" smtClean="0">
                <a:ln>
                  <a:noFill/>
                </a:ln>
                <a:solidFill>
                  <a:srgbClr val="000000"/>
                </a:solidFill>
                <a:effectLst/>
                <a:highlight>
                  <a:srgbClr val="FFFFFF"/>
                </a:highlight>
                <a:uLnTx/>
                <a:uFillTx/>
                <a:latin typeface="Consolas"/>
              </a:rPr>
              <a:t>DataAreReadyForProcessing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mySpecificData.SomeField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p>
        </p:txBody>
      </p:sp>
      <p:sp>
        <p:nvSpPr>
          <p:cNvPr id="7" name="Rechteck 6"/>
          <p:cNvSpPr/>
          <p:nvPr/>
        </p:nvSpPr>
        <p:spPr>
          <a:xfrm>
            <a:off x="267059" y="584101"/>
            <a:ext cx="8555658" cy="769441"/>
          </a:xfrm>
          <a:prstGeom prst="rect">
            <a:avLst/>
          </a:prstGeom>
        </p:spPr>
        <p:txBody>
          <a:bodyPr wrap="square">
            <a:spAutoFit/>
          </a:bodyPr>
          <a:lstStyle/>
          <a:p>
            <a:r>
              <a:rPr lang="en-US" sz="1600" b="1" dirty="0" smtClean="0">
                <a:solidFill>
                  <a:prstClr val="black"/>
                </a:solidFill>
                <a:latin typeface="Arial"/>
              </a:rPr>
              <a:t>Implicit while loop</a:t>
            </a:r>
            <a:r>
              <a:rPr lang="en-US" sz="1400" dirty="0" smtClean="0">
                <a:solidFill>
                  <a:prstClr val="black"/>
                </a:solidFill>
                <a:latin typeface="Arial"/>
              </a:rPr>
              <a:t/>
            </a:r>
            <a:br>
              <a:rPr lang="en-US" sz="1400" dirty="0" smtClean="0">
                <a:solidFill>
                  <a:prstClr val="black"/>
                </a:solidFill>
                <a:latin typeface="Arial"/>
              </a:rPr>
            </a:br>
            <a:r>
              <a:rPr lang="en-US" sz="1400" dirty="0" smtClean="0">
                <a:solidFill>
                  <a:prstClr val="black"/>
                </a:solidFill>
                <a:latin typeface="Arial"/>
              </a:rPr>
              <a:t>A </a:t>
            </a:r>
            <a:r>
              <a:rPr lang="en-US" sz="1400" dirty="0">
                <a:solidFill>
                  <a:prstClr val="black"/>
                </a:solidFill>
                <a:latin typeface="Arial"/>
              </a:rPr>
              <a:t>specialized wait function </a:t>
            </a:r>
            <a:r>
              <a:rPr lang="en-US" sz="1400" dirty="0" smtClean="0">
                <a:solidFill>
                  <a:prstClr val="black"/>
                </a:solidFill>
                <a:latin typeface="Arial"/>
              </a:rPr>
              <a:t>allows </a:t>
            </a:r>
            <a:r>
              <a:rPr lang="en-US" sz="1400" dirty="0">
                <a:solidFill>
                  <a:prstClr val="black"/>
                </a:solidFill>
                <a:latin typeface="Arial"/>
              </a:rPr>
              <a:t>you to specify the checking code as a </a:t>
            </a:r>
            <a:r>
              <a:rPr lang="en-US" sz="1400" dirty="0" smtClean="0">
                <a:solidFill>
                  <a:prstClr val="black"/>
                </a:solidFill>
                <a:latin typeface="Arial"/>
              </a:rPr>
              <a:t>predicate. The explicit while loop disappears from client code:</a:t>
            </a:r>
            <a:endParaRPr lang="de-DE" sz="1400" dirty="0">
              <a:solidFill>
                <a:prstClr val="black"/>
              </a:solidFill>
              <a:latin typeface="Arial"/>
            </a:endParaRPr>
          </a:p>
        </p:txBody>
      </p:sp>
      <p:sp>
        <p:nvSpPr>
          <p:cNvPr id="8" name="Rechteck 7"/>
          <p:cNvSpPr/>
          <p:nvPr/>
        </p:nvSpPr>
        <p:spPr>
          <a:xfrm>
            <a:off x="323527" y="3507854"/>
            <a:ext cx="7693000" cy="523220"/>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passing</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lambda</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expression</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myCondVar.wait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uLock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return</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mySpecificData</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HasPropertyX</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400" b="0" i="0" u="none" strike="noStrike" kern="0" cap="none" spc="0" normalizeH="0" baseline="0" noProof="0" dirty="0" smtClean="0">
              <a:ln>
                <a:noFill/>
              </a:ln>
              <a:solidFill>
                <a:prstClr val="black"/>
              </a:solidFill>
              <a:effectLst/>
              <a:uLnTx/>
              <a:uFillTx/>
              <a:latin typeface="Arial"/>
            </a:endParaRPr>
          </a:p>
        </p:txBody>
      </p:sp>
      <p:sp>
        <p:nvSpPr>
          <p:cNvPr id="9" name="Rechteck 8"/>
          <p:cNvSpPr/>
          <p:nvPr/>
        </p:nvSpPr>
        <p:spPr>
          <a:xfrm>
            <a:off x="275208" y="2931790"/>
            <a:ext cx="8555658" cy="553998"/>
          </a:xfrm>
          <a:prstGeom prst="rect">
            <a:avLst/>
          </a:prstGeom>
        </p:spPr>
        <p:txBody>
          <a:bodyPr wrap="square">
            <a:spAutoFit/>
          </a:bodyPr>
          <a:lstStyle/>
          <a:p>
            <a:r>
              <a:rPr lang="en-US" sz="1600" b="1" dirty="0" smtClean="0">
                <a:solidFill>
                  <a:prstClr val="black"/>
                </a:solidFill>
                <a:latin typeface="Arial"/>
              </a:rPr>
              <a:t>Lambda expression</a:t>
            </a:r>
            <a:r>
              <a:rPr lang="en-US" sz="1400" b="1" dirty="0" smtClean="0">
                <a:solidFill>
                  <a:prstClr val="black"/>
                </a:solidFill>
                <a:latin typeface="Arial"/>
              </a:rPr>
              <a:t/>
            </a:r>
            <a:br>
              <a:rPr lang="en-US" sz="1400" b="1" dirty="0" smtClean="0">
                <a:solidFill>
                  <a:prstClr val="black"/>
                </a:solidFill>
                <a:latin typeface="Arial"/>
              </a:rPr>
            </a:br>
            <a:r>
              <a:rPr lang="en-US" sz="1400" dirty="0">
                <a:solidFill>
                  <a:prstClr val="black"/>
                </a:solidFill>
                <a:latin typeface="Arial"/>
              </a:rPr>
              <a:t>For checking </a:t>
            </a:r>
            <a:r>
              <a:rPr lang="en-US" sz="1400" dirty="0" smtClean="0">
                <a:solidFill>
                  <a:prstClr val="black"/>
                </a:solidFill>
                <a:latin typeface="Arial"/>
              </a:rPr>
              <a:t>data you can also use a function object or a lambda expression:</a:t>
            </a:r>
            <a:endParaRPr lang="de-DE" sz="1400" dirty="0">
              <a:solidFill>
                <a:prstClr val="black"/>
              </a:solidFill>
              <a:latin typeface="Arial"/>
            </a:endParaRPr>
          </a:p>
        </p:txBody>
      </p:sp>
      <p:sp>
        <p:nvSpPr>
          <p:cNvPr id="10" name="Rechteck 9"/>
          <p:cNvSpPr/>
          <p:nvPr/>
        </p:nvSpPr>
        <p:spPr>
          <a:xfrm>
            <a:off x="6587927" y="1663438"/>
            <a:ext cx="2304553" cy="836304"/>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While loop is within framework code</a:t>
            </a:r>
          </a:p>
        </p:txBody>
      </p:sp>
      <p:cxnSp>
        <p:nvCxnSpPr>
          <p:cNvPr id="11" name="Gerade Verbindung mit Pfeil 10"/>
          <p:cNvCxnSpPr/>
          <p:nvPr/>
        </p:nvCxnSpPr>
        <p:spPr>
          <a:xfrm flipH="1">
            <a:off x="5292080" y="2211710"/>
            <a:ext cx="1223837" cy="0"/>
          </a:xfrm>
          <a:prstGeom prst="straightConnector1">
            <a:avLst/>
          </a:prstGeom>
          <a:noFill/>
          <a:ln w="25400" cap="flat" cmpd="sng" algn="ctr">
            <a:solidFill>
              <a:srgbClr val="E12D2D">
                <a:shade val="95000"/>
                <a:satMod val="105000"/>
              </a:srgbClr>
            </a:solidFill>
            <a:prstDash val="solid"/>
            <a:tailEnd type="arrow"/>
          </a:ln>
          <a:effectLst/>
        </p:spPr>
      </p:cxnSp>
      <p:sp>
        <p:nvSpPr>
          <p:cNvPr id="12" name="Rechteck 11"/>
          <p:cNvSpPr/>
          <p:nvPr/>
        </p:nvSpPr>
        <p:spPr>
          <a:xfrm>
            <a:off x="307800" y="4093443"/>
            <a:ext cx="8474175" cy="646331"/>
          </a:xfrm>
          <a:prstGeom prst="rect">
            <a:avLst/>
          </a:prstGeom>
          <a:solidFill>
            <a:srgbClr val="E12D2D">
              <a:lumMod val="20000"/>
              <a:lumOff val="80000"/>
            </a:srgbClr>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Arial"/>
              </a:rPr>
              <a:t>Always </a:t>
            </a:r>
            <a:r>
              <a:rPr kumimoji="0" lang="en-US" sz="1800" b="1" i="0" u="none" strike="noStrike" kern="0" cap="none" spc="0" normalizeH="0" baseline="0" noProof="0" dirty="0" smtClean="0">
                <a:ln>
                  <a:noFill/>
                </a:ln>
                <a:solidFill>
                  <a:prstClr val="black"/>
                </a:solidFill>
                <a:effectLst/>
                <a:uLnTx/>
                <a:uFillTx/>
                <a:latin typeface="Arial"/>
              </a:rPr>
              <a:t>prefer passing a predicate</a:t>
            </a:r>
            <a:r>
              <a:rPr kumimoji="0" lang="en-US" sz="1800" b="0" i="0" u="none" strike="noStrike" kern="0" cap="none" spc="0" normalizeH="0" baseline="0" noProof="0" dirty="0" smtClean="0">
                <a:ln>
                  <a:noFill/>
                </a:ln>
                <a:solidFill>
                  <a:prstClr val="black"/>
                </a:solidFill>
                <a:effectLst/>
                <a:uLnTx/>
                <a:uFillTx/>
                <a:latin typeface="Arial"/>
              </a:rPr>
              <a:t> to the wait() functions.</a:t>
            </a:r>
            <a:br>
              <a:rPr kumimoji="0" lang="en-US" sz="1800" b="0" i="0" u="none" strike="noStrike" kern="0" cap="none" spc="0" normalizeH="0" baseline="0" noProof="0" dirty="0" smtClean="0">
                <a:ln>
                  <a:noFill/>
                </a:ln>
                <a:solidFill>
                  <a:prstClr val="black"/>
                </a:solidFill>
                <a:effectLst/>
                <a:uLnTx/>
                <a:uFillTx/>
                <a:latin typeface="Arial"/>
              </a:rPr>
            </a:br>
            <a:r>
              <a:rPr kumimoji="0" lang="en-US" sz="1800" b="0" i="0" u="none" strike="noStrike" kern="0" cap="none" spc="0" normalizeH="0" baseline="0" noProof="0" dirty="0" smtClean="0">
                <a:ln>
                  <a:noFill/>
                </a:ln>
                <a:solidFill>
                  <a:prstClr val="black"/>
                </a:solidFill>
                <a:effectLst/>
                <a:uLnTx/>
                <a:uFillTx/>
                <a:latin typeface="Arial"/>
              </a:rPr>
              <a:t>Then your code will stay more simple. </a:t>
            </a:r>
            <a:endParaRPr kumimoji="0" lang="de-DE" sz="1800" b="0" i="0" u="none" strike="noStrike" kern="0" cap="none" spc="0" normalizeH="0" baseline="0" noProof="0" dirty="0" smtClean="0">
              <a:ln>
                <a:noFill/>
              </a:ln>
              <a:solidFill>
                <a:prstClr val="black"/>
              </a:solidFill>
              <a:effectLst/>
              <a:uLnTx/>
              <a:uFillTx/>
              <a:latin typeface="Arial"/>
            </a:endParaRPr>
          </a:p>
        </p:txBody>
      </p:sp>
    </p:spTree>
    <p:extLst>
      <p:ext uri="{BB962C8B-B14F-4D97-AF65-F5344CB8AC3E}">
        <p14:creationId xmlns:p14="http://schemas.microsoft.com/office/powerpoint/2010/main" val="21475274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Improvements</a:t>
            </a:r>
            <a:r>
              <a:rPr lang="de-DE" dirty="0"/>
              <a:t>: Time limited </a:t>
            </a:r>
            <a:r>
              <a:rPr lang="de-DE" dirty="0" err="1"/>
              <a:t>waiting</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p:txBody>
      </p:sp>
      <p:sp>
        <p:nvSpPr>
          <p:cNvPr id="6" name="Rechteck 5"/>
          <p:cNvSpPr/>
          <p:nvPr/>
        </p:nvSpPr>
        <p:spPr>
          <a:xfrm>
            <a:off x="179512" y="602913"/>
            <a:ext cx="8555658" cy="1200329"/>
          </a:xfrm>
          <a:prstGeom prst="rect">
            <a:avLst/>
          </a:prstGeom>
        </p:spPr>
        <p:txBody>
          <a:bodyPr wrap="square">
            <a:spAutoFit/>
          </a:bodyPr>
          <a:lstStyle/>
          <a:p>
            <a:r>
              <a:rPr lang="en-US" dirty="0">
                <a:solidFill>
                  <a:prstClr val="black"/>
                </a:solidFill>
                <a:latin typeface="Arial"/>
              </a:rPr>
              <a:t>To avoid indefinite blocking of a thread when a condition does not come true you could specify a maximum wait time. The wait will return either when the condition is fulfilled or when the timeout has elapsed. It is your task to analyze the reason why wait() has </a:t>
            </a:r>
            <a:r>
              <a:rPr lang="en-US" dirty="0" smtClean="0">
                <a:solidFill>
                  <a:prstClr val="black"/>
                </a:solidFill>
                <a:latin typeface="Arial"/>
              </a:rPr>
              <a:t>returned:</a:t>
            </a:r>
            <a:endParaRPr lang="de-DE" dirty="0">
              <a:solidFill>
                <a:prstClr val="black"/>
              </a:solidFill>
              <a:latin typeface="Arial"/>
            </a:endParaRPr>
          </a:p>
        </p:txBody>
      </p:sp>
      <p:cxnSp>
        <p:nvCxnSpPr>
          <p:cNvPr id="7" name="Gerade Verbindung mit Pfeil 6"/>
          <p:cNvCxnSpPr/>
          <p:nvPr/>
        </p:nvCxnSpPr>
        <p:spPr>
          <a:xfrm flipH="1">
            <a:off x="4644009" y="2331053"/>
            <a:ext cx="1512167" cy="288032"/>
          </a:xfrm>
          <a:prstGeom prst="straightConnector1">
            <a:avLst/>
          </a:prstGeom>
          <a:noFill/>
          <a:ln w="25400" cap="flat" cmpd="sng" algn="ctr">
            <a:solidFill>
              <a:srgbClr val="E12D2D">
                <a:shade val="95000"/>
                <a:satMod val="105000"/>
              </a:srgbClr>
            </a:solidFill>
            <a:prstDash val="solid"/>
            <a:tailEnd type="arrow"/>
          </a:ln>
          <a:effectLst/>
        </p:spPr>
      </p:cxnSp>
      <p:sp>
        <p:nvSpPr>
          <p:cNvPr id="8" name="Rechteck 7"/>
          <p:cNvSpPr/>
          <p:nvPr/>
        </p:nvSpPr>
        <p:spPr>
          <a:xfrm>
            <a:off x="217972" y="1851670"/>
            <a:ext cx="7069189" cy="2893100"/>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waiting for timeout after 5 seconds</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chrono</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::seconds </a:t>
            </a:r>
            <a:r>
              <a:rPr kumimoji="0" lang="en-US" sz="1400" b="0" i="0" u="none" strike="noStrike" kern="0" cap="none" spc="0" normalizeH="0" baseline="0" noProof="0" dirty="0" err="1" smtClean="0">
                <a:ln>
                  <a:noFill/>
                </a:ln>
                <a:solidFill>
                  <a:srgbClr val="000000"/>
                </a:solidFill>
                <a:effectLst/>
                <a:highlight>
                  <a:srgbClr val="FFFFFF"/>
                </a:highlight>
                <a:uLnTx/>
                <a:uFillTx/>
                <a:latin typeface="Consolas"/>
              </a:rPr>
              <a:t>timeoutPeriod</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 5;</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if</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myCondVar.wait_for</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uLock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timeoutPeriod</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DataAreReadyForProcessing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data</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conditions</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where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fulfilled</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regular</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processing</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else</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timeout </a:t>
            </a:r>
            <a:r>
              <a:rPr kumimoji="0" lang="en-US" sz="1400" b="0" i="0" u="none" strike="noStrike" kern="0" cap="none" spc="0" normalizeH="0" baseline="0" noProof="0" dirty="0" err="1" smtClean="0">
                <a:ln>
                  <a:noFill/>
                </a:ln>
                <a:solidFill>
                  <a:srgbClr val="008000"/>
                </a:solidFill>
                <a:effectLst/>
                <a:highlight>
                  <a:srgbClr val="FFFFFF"/>
                </a:highlight>
                <a:uLnTx/>
                <a:uFillTx/>
                <a:latin typeface="Consolas"/>
              </a:rPr>
              <a:t>occured</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conditions are not fulfilled</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e.g. do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some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error</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handling</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9" name="Rechteck 8"/>
          <p:cNvSpPr/>
          <p:nvPr/>
        </p:nvSpPr>
        <p:spPr>
          <a:xfrm>
            <a:off x="6247223" y="1935009"/>
            <a:ext cx="2079875" cy="792088"/>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Return value false means “timeout”</a:t>
            </a:r>
          </a:p>
        </p:txBody>
      </p:sp>
    </p:spTree>
    <p:extLst>
      <p:ext uri="{BB962C8B-B14F-4D97-AF65-F5344CB8AC3E}">
        <p14:creationId xmlns:p14="http://schemas.microsoft.com/office/powerpoint/2010/main" val="6231377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Condition</a:t>
            </a:r>
            <a:r>
              <a:rPr lang="de-DE" dirty="0"/>
              <a:t> variable“ in C# - 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p:txBody>
      </p:sp>
      <p:sp>
        <p:nvSpPr>
          <p:cNvPr id="6" name="Rechteck 5"/>
          <p:cNvSpPr/>
          <p:nvPr/>
        </p:nvSpPr>
        <p:spPr>
          <a:xfrm>
            <a:off x="297916" y="1876053"/>
            <a:ext cx="7069189" cy="2893100"/>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Thread A</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 do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some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work</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smtClean="0">
                <a:ln>
                  <a:noFill/>
                </a:ln>
                <a:solidFill>
                  <a:srgbClr val="0000FF"/>
                </a:solidFill>
                <a:effectLst/>
                <a:highlight>
                  <a:srgbClr val="FFFFFF"/>
                </a:highlight>
                <a:uLnTx/>
                <a:uFillTx/>
                <a:latin typeface="Consolas"/>
              </a:rPr>
              <a:t>lock</a:t>
            </a:r>
            <a:r>
              <a:rPr kumimoji="0" lang="de-DE" sz="1400" b="1"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myConditionLock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 access specific data and prepare all</a:t>
            </a:r>
            <a:b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b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for continuation by thread B</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g_someInt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42;</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g_someOtherData</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r>
            <a:b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b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System.Threading.</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Monitor</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a:t>
            </a:r>
            <a:r>
              <a:rPr kumimoji="0" lang="de-DE" sz="1400" b="1" i="0" u="none" strike="noStrike" kern="0" cap="none" spc="0" normalizeH="0" baseline="0" noProof="0" dirty="0" err="1" smtClean="0">
                <a:ln>
                  <a:noFill/>
                </a:ln>
                <a:solidFill>
                  <a:srgbClr val="000000"/>
                </a:solidFill>
                <a:effectLst/>
                <a:highlight>
                  <a:srgbClr val="FFFFFF"/>
                </a:highlight>
                <a:uLnTx/>
                <a:uFillTx/>
                <a:latin typeface="Consolas"/>
              </a:rPr>
              <a:t>Pulse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myConditionLock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release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lock </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cxnSp>
        <p:nvCxnSpPr>
          <p:cNvPr id="7" name="Gerade Verbindung mit Pfeil 6"/>
          <p:cNvCxnSpPr/>
          <p:nvPr/>
        </p:nvCxnSpPr>
        <p:spPr>
          <a:xfrm flipH="1">
            <a:off x="4427984" y="2931790"/>
            <a:ext cx="1736552" cy="288032"/>
          </a:xfrm>
          <a:prstGeom prst="straightConnector1">
            <a:avLst/>
          </a:prstGeom>
          <a:noFill/>
          <a:ln w="25400" cap="flat" cmpd="sng" algn="ctr">
            <a:solidFill>
              <a:srgbClr val="E12D2D">
                <a:shade val="95000"/>
                <a:satMod val="105000"/>
              </a:srgbClr>
            </a:solidFill>
            <a:prstDash val="solid"/>
            <a:tailEnd type="arrow"/>
          </a:ln>
          <a:effectLst/>
        </p:spPr>
      </p:cxnSp>
      <p:sp>
        <p:nvSpPr>
          <p:cNvPr id="8" name="Rechteck 7"/>
          <p:cNvSpPr/>
          <p:nvPr/>
        </p:nvSpPr>
        <p:spPr>
          <a:xfrm>
            <a:off x="277377" y="651917"/>
            <a:ext cx="7089727" cy="1169551"/>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Data definitions shared by all threads</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static</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2B91AF"/>
                </a:solidFill>
                <a:effectLst/>
                <a:highlight>
                  <a:srgbClr val="FFFFFF"/>
                </a:highlight>
                <a:uLnTx/>
                <a:uFillTx/>
                <a:latin typeface="Consolas"/>
              </a:rPr>
              <a:t>Object</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1" i="0" u="none" strike="noStrike" kern="0" cap="none" spc="0" normalizeH="0" baseline="0" noProof="0" dirty="0" err="1" smtClean="0">
                <a:ln>
                  <a:noFill/>
                </a:ln>
                <a:solidFill>
                  <a:srgbClr val="000000"/>
                </a:solidFill>
                <a:effectLst/>
                <a:highlight>
                  <a:srgbClr val="FFFFFF"/>
                </a:highlight>
                <a:uLnTx/>
                <a:uFillTx/>
                <a:latin typeface="Consolas"/>
              </a:rPr>
              <a:t>myConditionLock</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400" b="0" i="0" u="none" strike="noStrike" kern="0" cap="none" spc="0" normalizeH="0" baseline="0" noProof="0" dirty="0" smtClean="0">
                <a:ln>
                  <a:noFill/>
                </a:ln>
                <a:solidFill>
                  <a:srgbClr val="0000FF"/>
                </a:solidFill>
                <a:effectLst/>
                <a:highlight>
                  <a:srgbClr val="FFFFFF"/>
                </a:highlight>
                <a:uLnTx/>
                <a:uFillTx/>
                <a:latin typeface="Consolas"/>
              </a:rPr>
              <a:t>new</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2B91AF"/>
                </a:solidFill>
                <a:effectLst/>
                <a:highlight>
                  <a:srgbClr val="FFFFFF"/>
                </a:highlight>
                <a:uLnTx/>
                <a:uFillTx/>
                <a:latin typeface="Consolas"/>
              </a:rPr>
              <a:t>Object</a:t>
            </a: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for locking</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Global data stored in several variables</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static</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int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g_someInt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static</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SomeOtherData</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g_someOtherData</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400" b="0" i="0" u="none" strike="noStrike" kern="0" cap="none" spc="0" normalizeH="0" baseline="0" noProof="0" dirty="0" smtClean="0">
              <a:ln>
                <a:noFill/>
              </a:ln>
              <a:solidFill>
                <a:prstClr val="black"/>
              </a:solidFill>
              <a:effectLst/>
              <a:uLnTx/>
              <a:uFillTx/>
              <a:latin typeface="Arial"/>
            </a:endParaRPr>
          </a:p>
        </p:txBody>
      </p:sp>
      <p:sp>
        <p:nvSpPr>
          <p:cNvPr id="9" name="Rechteck 8"/>
          <p:cNvSpPr/>
          <p:nvPr/>
        </p:nvSpPr>
        <p:spPr>
          <a:xfrm>
            <a:off x="6328294" y="2499742"/>
            <a:ext cx="2204146" cy="720080"/>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Change shared data within locked section</a:t>
            </a:r>
          </a:p>
        </p:txBody>
      </p:sp>
      <p:sp>
        <p:nvSpPr>
          <p:cNvPr id="10" name="Rechteck 9"/>
          <p:cNvSpPr/>
          <p:nvPr/>
        </p:nvSpPr>
        <p:spPr>
          <a:xfrm>
            <a:off x="6298219" y="3748932"/>
            <a:ext cx="2162213" cy="911050"/>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Also Notify within locked section</a:t>
            </a:r>
          </a:p>
        </p:txBody>
      </p:sp>
      <p:cxnSp>
        <p:nvCxnSpPr>
          <p:cNvPr id="11" name="Gerade Verbindung mit Pfeil 10"/>
          <p:cNvCxnSpPr/>
          <p:nvPr/>
        </p:nvCxnSpPr>
        <p:spPr>
          <a:xfrm flipH="1" flipV="1">
            <a:off x="4644008" y="4155926"/>
            <a:ext cx="1440160" cy="126590"/>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11000255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t>
            </a:r>
            <a:r>
              <a:rPr lang="de-DE" dirty="0" err="1"/>
              <a:t>Condition</a:t>
            </a:r>
            <a:r>
              <a:rPr lang="de-DE" dirty="0"/>
              <a:t> variable“ in C# - II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a:xfrm>
            <a:off x="7092255" y="51470"/>
            <a:ext cx="1800225" cy="504056"/>
          </a:xfrm>
        </p:spPr>
        <p:txBody>
          <a:bodyPr>
            <a:normAutofit/>
          </a:bodyPr>
          <a:lstStyle/>
          <a:p>
            <a:r>
              <a:rPr lang="de-DE" dirty="0" err="1"/>
              <a:t>Wait</a:t>
            </a:r>
            <a:r>
              <a:rPr lang="de-DE" dirty="0"/>
              <a:t> </a:t>
            </a:r>
            <a:r>
              <a:rPr lang="de-DE" dirty="0" err="1"/>
              <a:t>and</a:t>
            </a:r>
            <a:r>
              <a:rPr lang="de-DE" dirty="0"/>
              <a:t> </a:t>
            </a:r>
            <a:r>
              <a:rPr lang="de-DE" dirty="0" smtClean="0"/>
              <a:t>Signal</a:t>
            </a:r>
            <a:br>
              <a:rPr lang="de-DE" dirty="0" smtClean="0"/>
            </a:br>
            <a:r>
              <a:rPr lang="de-DE" dirty="0" smtClean="0"/>
              <a:t> </a:t>
            </a:r>
            <a:r>
              <a:rPr lang="de-DE" dirty="0"/>
              <a:t>- </a:t>
            </a:r>
            <a:r>
              <a:rPr lang="de-DE" dirty="0" err="1"/>
              <a:t>Condition</a:t>
            </a:r>
            <a:r>
              <a:rPr lang="de-DE" dirty="0"/>
              <a:t> variables</a:t>
            </a:r>
          </a:p>
          <a:p>
            <a:endParaRPr lang="de-DE" dirty="0"/>
          </a:p>
        </p:txBody>
      </p:sp>
      <p:sp>
        <p:nvSpPr>
          <p:cNvPr id="6" name="Rechteck 5"/>
          <p:cNvSpPr/>
          <p:nvPr/>
        </p:nvSpPr>
        <p:spPr>
          <a:xfrm>
            <a:off x="316222" y="627534"/>
            <a:ext cx="7069189" cy="3539430"/>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Thread B</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FF"/>
                </a:solidFill>
                <a:effectLst/>
                <a:highlight>
                  <a:srgbClr val="FFFFFF"/>
                </a:highlight>
                <a:uLnTx/>
                <a:uFillTx/>
                <a:latin typeface="Consolas"/>
              </a:rPr>
              <a:t>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myConditionLock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008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 wait until data are prepared ---</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FF"/>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DataAreReadyForProcessing</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System.Threading.</a:t>
            </a:r>
            <a:r>
              <a:rPr kumimoji="0" lang="de-DE" sz="1400" b="0" i="0" u="none" strike="noStrike" kern="0" cap="none" spc="0" normalizeH="0" baseline="0" noProof="0" dirty="0" err="1" smtClean="0">
                <a:ln>
                  <a:noFill/>
                </a:ln>
                <a:solidFill>
                  <a:srgbClr val="2B91AF"/>
                </a:solidFill>
                <a:effectLst/>
                <a:highlight>
                  <a:srgbClr val="FFFFFF"/>
                </a:highlight>
                <a:uLnTx/>
                <a:uFillTx/>
                <a:latin typeface="Consolas"/>
              </a:rPr>
              <a:t>Monitor</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.Wait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myConditionLock</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unlocks</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while</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waiting</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locks</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again</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when</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returning</a:t>
            </a:r>
            <a:endParaRPr kumimoji="0" lang="de-DE" sz="1400" b="0" i="0" u="none" strike="noStrike" kern="0" cap="none" spc="0" normalizeH="0" baseline="0" noProof="0" dirty="0" smtClean="0">
              <a:ln>
                <a:noFill/>
              </a:ln>
              <a:solidFill>
                <a:srgbClr val="008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process</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8000"/>
                </a:solidFill>
                <a:effectLst/>
                <a:highlight>
                  <a:srgbClr val="FFFFFF"/>
                </a:highlight>
                <a:uLnTx/>
                <a:uFillTx/>
                <a:latin typeface="Consolas"/>
              </a:rPr>
              <a:t>data</a:t>
            </a:r>
            <a:r>
              <a:rPr kumimoji="0" lang="de-DE" sz="1400" b="0" i="0" u="none" strike="noStrike" kern="0" cap="none" spc="0" normalizeH="0" baseline="0" noProof="0" dirty="0" smtClean="0">
                <a:ln>
                  <a:noFill/>
                </a:ln>
                <a:solidFill>
                  <a:srgbClr val="008000"/>
                </a:solidFill>
                <a:effectLst/>
                <a:highlight>
                  <a:srgbClr val="FFFFFF"/>
                </a:highlight>
                <a:uLnTx/>
                <a:uFillTx/>
                <a:latin typeface="Consolas"/>
              </a:rPr>
              <a:t> ---</a:t>
            </a:r>
            <a:endParaRPr kumimoji="0" lang="de-DE"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400" b="0" i="0" u="none" strike="noStrike" kern="0" cap="none" spc="0" normalizeH="0" baseline="0" noProof="0" dirty="0" smtClean="0">
                <a:ln>
                  <a:noFill/>
                </a:ln>
                <a:solidFill>
                  <a:srgbClr val="008000"/>
                </a:solidFill>
                <a:effectLst/>
                <a:highlight>
                  <a:srgbClr val="FFFFFF"/>
                </a:highlight>
                <a:uLnTx/>
                <a:uFillTx/>
                <a:latin typeface="Consolas"/>
              </a:rPr>
              <a:t>// here we are within lock and you can access data</a:t>
            </a:r>
            <a:endParaRPr kumimoji="0" lang="en-US" sz="14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g_someInt</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0; </a:t>
            </a:r>
            <a:r>
              <a:rPr kumimoji="0" lang="de-DE" sz="1400" b="0" i="0" u="none" strike="noStrike" kern="0" cap="none" spc="0" normalizeH="0" baseline="0" noProof="0" dirty="0" err="1" smtClean="0">
                <a:ln>
                  <a:noFill/>
                </a:ln>
                <a:solidFill>
                  <a:srgbClr val="000000"/>
                </a:solidFill>
                <a:effectLst/>
                <a:highlight>
                  <a:srgbClr val="FFFFFF"/>
                </a:highlight>
                <a:uLnTx/>
                <a:uFillTx/>
                <a:latin typeface="Consolas"/>
              </a:rPr>
              <a:t>g_someOtherData</a:t>
            </a: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 =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smtClean="0">
                <a:ln>
                  <a:noFill/>
                </a:ln>
                <a:solidFill>
                  <a:srgbClr val="000000"/>
                </a:solidFill>
                <a:effectLst/>
                <a:highlight>
                  <a:srgbClr val="FFFFFF"/>
                </a:highlight>
                <a:uLnTx/>
                <a:uFillTx/>
                <a:latin typeface="Consolas"/>
              </a:rPr>
              <a:t>}</a:t>
            </a:r>
          </a:p>
        </p:txBody>
      </p:sp>
      <p:sp>
        <p:nvSpPr>
          <p:cNvPr id="7" name="Rechteck 6"/>
          <p:cNvSpPr/>
          <p:nvPr/>
        </p:nvSpPr>
        <p:spPr>
          <a:xfrm>
            <a:off x="298735" y="4299942"/>
            <a:ext cx="8555658" cy="400110"/>
          </a:xfrm>
          <a:prstGeom prst="rect">
            <a:avLst/>
          </a:prstGeom>
        </p:spPr>
        <p:txBody>
          <a:bodyPr wrap="square">
            <a:spAutoFit/>
          </a:bodyPr>
          <a:lstStyle/>
          <a:p>
            <a:r>
              <a:rPr lang="en-US" sz="2000" dirty="0" smtClean="0">
                <a:solidFill>
                  <a:prstClr val="black"/>
                </a:solidFill>
                <a:latin typeface="Arial"/>
              </a:rPr>
              <a:t>Still recommended in C#: </a:t>
            </a:r>
            <a:r>
              <a:rPr lang="en-US" sz="2000" b="1" dirty="0" smtClean="0">
                <a:solidFill>
                  <a:prstClr val="black"/>
                </a:solidFill>
                <a:latin typeface="Arial"/>
              </a:rPr>
              <a:t>use while loop for safety</a:t>
            </a:r>
            <a:r>
              <a:rPr lang="en-US" sz="2000" dirty="0" smtClean="0">
                <a:solidFill>
                  <a:prstClr val="black"/>
                </a:solidFill>
                <a:latin typeface="Arial"/>
              </a:rPr>
              <a:t>, motivation see </a:t>
            </a:r>
            <a:r>
              <a:rPr lang="en-US" sz="2000" dirty="0" smtClean="0">
                <a:solidFill>
                  <a:prstClr val="black"/>
                </a:solidFill>
                <a:latin typeface="Arial"/>
                <a:hlinkClick r:id="rId2"/>
              </a:rPr>
              <a:t>Link</a:t>
            </a:r>
            <a:endParaRPr lang="en-US" sz="2000" dirty="0" smtClean="0">
              <a:solidFill>
                <a:prstClr val="black"/>
              </a:solidFill>
              <a:latin typeface="Arial"/>
            </a:endParaRPr>
          </a:p>
        </p:txBody>
      </p:sp>
      <p:cxnSp>
        <p:nvCxnSpPr>
          <p:cNvPr id="8" name="Gerade Verbindung mit Pfeil 7"/>
          <p:cNvCxnSpPr/>
          <p:nvPr/>
        </p:nvCxnSpPr>
        <p:spPr>
          <a:xfrm flipH="1">
            <a:off x="4427984" y="1898942"/>
            <a:ext cx="1976188" cy="0"/>
          </a:xfrm>
          <a:prstGeom prst="straightConnector1">
            <a:avLst/>
          </a:prstGeom>
          <a:noFill/>
          <a:ln w="25400" cap="flat" cmpd="sng" algn="ctr">
            <a:solidFill>
              <a:srgbClr val="E12D2D">
                <a:shade val="95000"/>
                <a:satMod val="105000"/>
              </a:srgbClr>
            </a:solidFill>
            <a:prstDash val="solid"/>
            <a:tailEnd type="arrow"/>
          </a:ln>
          <a:effectLst/>
        </p:spPr>
      </p:cxnSp>
      <p:sp>
        <p:nvSpPr>
          <p:cNvPr id="9" name="Rechteck 8"/>
          <p:cNvSpPr/>
          <p:nvPr/>
        </p:nvSpPr>
        <p:spPr>
          <a:xfrm>
            <a:off x="6549419" y="1419622"/>
            <a:ext cx="2127038" cy="804787"/>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Call wait only if data are not yet prepared!</a:t>
            </a:r>
          </a:p>
        </p:txBody>
      </p:sp>
    </p:spTree>
    <p:extLst>
      <p:ext uri="{BB962C8B-B14F-4D97-AF65-F5344CB8AC3E}">
        <p14:creationId xmlns:p14="http://schemas.microsoft.com/office/powerpoint/2010/main" val="10393730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p:txBody>
          <a:bodyPr/>
          <a:lstStyle/>
          <a:p>
            <a:r>
              <a:rPr lang="de-DE" dirty="0" smtClean="0"/>
              <a:t>Summary</a:t>
            </a:r>
            <a:endParaRPr lang="de-DE" dirty="0"/>
          </a:p>
        </p:txBody>
      </p:sp>
    </p:spTree>
    <p:extLst>
      <p:ext uri="{BB962C8B-B14F-4D97-AF65-F5344CB8AC3E}">
        <p14:creationId xmlns:p14="http://schemas.microsoft.com/office/powerpoint/2010/main" val="1418046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a:t>When to use multiple threads?</a:t>
            </a:r>
            <a:endParaRPr lang="de-DE" dirty="0"/>
          </a:p>
        </p:txBody>
      </p:sp>
      <p:sp>
        <p:nvSpPr>
          <p:cNvPr id="6" name="Textplatzhalter 5"/>
          <p:cNvSpPr>
            <a:spLocks noGrp="1"/>
          </p:cNvSpPr>
          <p:nvPr>
            <p:ph type="body" sz="quarter" idx="12"/>
          </p:nvPr>
        </p:nvSpPr>
        <p:spPr/>
        <p:txBody>
          <a:bodyPr>
            <a:normAutofit lnSpcReduction="10000"/>
          </a:bodyPr>
          <a:lstStyle/>
          <a:p>
            <a:pPr algn="r"/>
            <a:r>
              <a:rPr lang="de-DE" dirty="0" err="1" smtClean="0"/>
              <a:t>Introduction</a:t>
            </a:r>
            <a:endParaRPr lang="de-DE" dirty="0"/>
          </a:p>
        </p:txBody>
      </p:sp>
      <p:sp>
        <p:nvSpPr>
          <p:cNvPr id="7" name="Textplatzhalter 6"/>
          <p:cNvSpPr>
            <a:spLocks noGrp="1"/>
          </p:cNvSpPr>
          <p:nvPr>
            <p:ph type="body" sz="quarter" idx="13"/>
          </p:nvPr>
        </p:nvSpPr>
        <p:spPr>
          <a:xfrm>
            <a:off x="250825" y="987201"/>
            <a:ext cx="8641655" cy="3960813"/>
          </a:xfrm>
        </p:spPr>
        <p:txBody>
          <a:bodyPr>
            <a:normAutofit lnSpcReduction="10000"/>
          </a:bodyPr>
          <a:lstStyle/>
          <a:p>
            <a:endParaRPr lang="de-DE" dirty="0" smtClean="0"/>
          </a:p>
          <a:p>
            <a:pPr marL="0" lvl="1" indent="0">
              <a:lnSpc>
                <a:spcPct val="95000"/>
              </a:lnSpc>
              <a:spcAft>
                <a:spcPts val="800"/>
              </a:spcAft>
              <a:buClr>
                <a:srgbClr val="B2B2B2"/>
              </a:buClr>
              <a:buNone/>
            </a:pPr>
            <a:r>
              <a:rPr lang="en-US" sz="1600" dirty="0">
                <a:solidFill>
                  <a:srgbClr val="000000"/>
                </a:solidFill>
                <a:latin typeface="Roboto"/>
              </a:rPr>
              <a:t>Possible reasons where multithreading </a:t>
            </a:r>
            <a:r>
              <a:rPr lang="en-US" sz="1600" i="1" dirty="0">
                <a:solidFill>
                  <a:srgbClr val="000000"/>
                </a:solidFill>
                <a:latin typeface="Roboto"/>
              </a:rPr>
              <a:t>may</a:t>
            </a:r>
            <a:r>
              <a:rPr lang="en-US" sz="1600" dirty="0">
                <a:solidFill>
                  <a:srgbClr val="000000"/>
                </a:solidFill>
                <a:latin typeface="Roboto"/>
              </a:rPr>
              <a:t> be recommended:</a:t>
            </a:r>
          </a:p>
          <a:p>
            <a:pPr marL="285750" lvl="1">
              <a:lnSpc>
                <a:spcPct val="95000"/>
              </a:lnSpc>
              <a:spcAft>
                <a:spcPts val="800"/>
              </a:spcAft>
              <a:buClr>
                <a:srgbClr val="B2B2B2"/>
              </a:buClr>
              <a:buFont typeface="Arial" panose="020B0604020202020204" pitchFamily="34" charset="0"/>
              <a:buChar char="•"/>
            </a:pPr>
            <a:r>
              <a:rPr lang="de-DE" sz="1600" b="1" dirty="0" err="1">
                <a:solidFill>
                  <a:srgbClr val="000000"/>
                </a:solidFill>
                <a:latin typeface="Roboto"/>
              </a:rPr>
              <a:t>staying</a:t>
            </a:r>
            <a:r>
              <a:rPr lang="de-DE" sz="1600" b="1" dirty="0">
                <a:solidFill>
                  <a:srgbClr val="000000"/>
                </a:solidFill>
                <a:latin typeface="Roboto"/>
              </a:rPr>
              <a:t> </a:t>
            </a:r>
            <a:r>
              <a:rPr lang="de-DE" sz="1600" b="1" dirty="0" err="1">
                <a:solidFill>
                  <a:srgbClr val="000000"/>
                </a:solidFill>
                <a:latin typeface="Roboto"/>
              </a:rPr>
              <a:t>reactive</a:t>
            </a:r>
            <a:r>
              <a:rPr lang="de-DE" sz="1600" b="1" dirty="0">
                <a:solidFill>
                  <a:srgbClr val="000000"/>
                </a:solidFill>
                <a:latin typeface="Roboto"/>
              </a:rPr>
              <a:t/>
            </a:r>
            <a:br>
              <a:rPr lang="de-DE" sz="1600" b="1" dirty="0">
                <a:solidFill>
                  <a:srgbClr val="000000"/>
                </a:solidFill>
                <a:latin typeface="Roboto"/>
              </a:rPr>
            </a:br>
            <a:r>
              <a:rPr lang="de-DE" sz="1600" dirty="0" err="1">
                <a:solidFill>
                  <a:srgbClr val="000000"/>
                </a:solidFill>
                <a:latin typeface="Roboto"/>
              </a:rPr>
              <a:t>active</a:t>
            </a:r>
            <a:r>
              <a:rPr lang="de-DE" sz="1600" dirty="0">
                <a:solidFill>
                  <a:srgbClr val="000000"/>
                </a:solidFill>
                <a:latin typeface="Roboto"/>
              </a:rPr>
              <a:t> GUI </a:t>
            </a:r>
            <a:r>
              <a:rPr lang="de-DE" sz="1600" dirty="0" err="1">
                <a:solidFill>
                  <a:srgbClr val="000000"/>
                </a:solidFill>
                <a:latin typeface="Roboto"/>
              </a:rPr>
              <a:t>while</a:t>
            </a:r>
            <a:r>
              <a:rPr lang="de-DE" sz="1600" dirty="0">
                <a:solidFill>
                  <a:srgbClr val="000000"/>
                </a:solidFill>
                <a:latin typeface="Roboto"/>
              </a:rPr>
              <a:t> </a:t>
            </a:r>
            <a:r>
              <a:rPr lang="de-DE" sz="1600" dirty="0" err="1">
                <a:solidFill>
                  <a:srgbClr val="000000"/>
                </a:solidFill>
                <a:latin typeface="Roboto"/>
              </a:rPr>
              <a:t>long</a:t>
            </a:r>
            <a:r>
              <a:rPr lang="de-DE" sz="1600" dirty="0">
                <a:solidFill>
                  <a:srgbClr val="000000"/>
                </a:solidFill>
                <a:latin typeface="Roboto"/>
              </a:rPr>
              <a:t> </a:t>
            </a:r>
            <a:r>
              <a:rPr lang="de-DE" sz="1600" dirty="0" err="1">
                <a:solidFill>
                  <a:srgbClr val="000000"/>
                </a:solidFill>
                <a:latin typeface="Roboto"/>
              </a:rPr>
              <a:t>enduring</a:t>
            </a:r>
            <a:r>
              <a:rPr lang="de-DE" sz="1600" dirty="0">
                <a:solidFill>
                  <a:srgbClr val="000000"/>
                </a:solidFill>
                <a:latin typeface="Roboto"/>
              </a:rPr>
              <a:t> </a:t>
            </a:r>
            <a:r>
              <a:rPr lang="de-DE" sz="1600" dirty="0" err="1">
                <a:solidFill>
                  <a:srgbClr val="000000"/>
                </a:solidFill>
                <a:latin typeface="Roboto"/>
              </a:rPr>
              <a:t>actions</a:t>
            </a:r>
            <a:r>
              <a:rPr lang="de-DE" sz="1600" dirty="0">
                <a:solidFill>
                  <a:srgbClr val="000000"/>
                </a:solidFill>
                <a:latin typeface="Roboto"/>
              </a:rPr>
              <a:t>, </a:t>
            </a:r>
            <a:r>
              <a:rPr lang="de-DE" sz="1600" dirty="0" err="1">
                <a:solidFill>
                  <a:srgbClr val="000000"/>
                </a:solidFill>
                <a:latin typeface="Roboto"/>
              </a:rPr>
              <a:t>allow</a:t>
            </a:r>
            <a:r>
              <a:rPr lang="de-DE" sz="1600" dirty="0">
                <a:solidFill>
                  <a:srgbClr val="000000"/>
                </a:solidFill>
                <a:latin typeface="Roboto"/>
              </a:rPr>
              <a:t> </a:t>
            </a:r>
            <a:r>
              <a:rPr lang="de-DE" sz="1600" dirty="0" err="1">
                <a:solidFill>
                  <a:srgbClr val="000000"/>
                </a:solidFill>
                <a:latin typeface="Roboto"/>
              </a:rPr>
              <a:t>cancel</a:t>
            </a:r>
            <a:endParaRPr lang="de-DE" sz="1600" dirty="0">
              <a:solidFill>
                <a:srgbClr val="000000"/>
              </a:solidFill>
              <a:latin typeface="Roboto"/>
            </a:endParaRPr>
          </a:p>
          <a:p>
            <a:pPr marL="285750" lvl="1">
              <a:lnSpc>
                <a:spcPct val="95000"/>
              </a:lnSpc>
              <a:spcAft>
                <a:spcPts val="800"/>
              </a:spcAft>
              <a:buClr>
                <a:srgbClr val="B2B2B2"/>
              </a:buClr>
              <a:buFont typeface="Arial" panose="020B0604020202020204" pitchFamily="34" charset="0"/>
              <a:buChar char="•"/>
            </a:pPr>
            <a:r>
              <a:rPr lang="en-US" sz="1600" b="1" dirty="0">
                <a:solidFill>
                  <a:srgbClr val="000000"/>
                </a:solidFill>
                <a:latin typeface="Roboto"/>
              </a:rPr>
              <a:t>using blocking communication methods - listener thread</a:t>
            </a:r>
            <a:br>
              <a:rPr lang="en-US" sz="1600" b="1" dirty="0">
                <a:solidFill>
                  <a:srgbClr val="000000"/>
                </a:solidFill>
                <a:latin typeface="Roboto"/>
              </a:rPr>
            </a:br>
            <a:r>
              <a:rPr lang="en-US" sz="1600" dirty="0">
                <a:solidFill>
                  <a:srgbClr val="000000"/>
                </a:solidFill>
                <a:latin typeface="Roboto"/>
              </a:rPr>
              <a:t>blocking wait on some communication channel (e.g. CAN bus)</a:t>
            </a:r>
          </a:p>
          <a:p>
            <a:pPr marL="285750" lvl="1">
              <a:lnSpc>
                <a:spcPct val="95000"/>
              </a:lnSpc>
              <a:spcAft>
                <a:spcPts val="800"/>
              </a:spcAft>
              <a:buClr>
                <a:srgbClr val="B2B2B2"/>
              </a:buClr>
              <a:buFont typeface="Arial" panose="020B0604020202020204" pitchFamily="34" charset="0"/>
              <a:buChar char="•"/>
            </a:pPr>
            <a:r>
              <a:rPr lang="de-DE" sz="1600" b="1" dirty="0" err="1">
                <a:solidFill>
                  <a:srgbClr val="000000"/>
                </a:solidFill>
                <a:latin typeface="Roboto"/>
              </a:rPr>
              <a:t>synchronizing</a:t>
            </a:r>
            <a:r>
              <a:rPr lang="de-DE" sz="1600" b="1" dirty="0">
                <a:solidFill>
                  <a:srgbClr val="000000"/>
                </a:solidFill>
                <a:latin typeface="Roboto"/>
              </a:rPr>
              <a:t> </a:t>
            </a:r>
            <a:r>
              <a:rPr lang="de-DE" sz="1600" b="1" dirty="0" err="1">
                <a:solidFill>
                  <a:srgbClr val="000000"/>
                </a:solidFill>
                <a:latin typeface="Roboto"/>
              </a:rPr>
              <a:t>with</a:t>
            </a:r>
            <a:r>
              <a:rPr lang="de-DE" sz="1600" b="1" dirty="0">
                <a:solidFill>
                  <a:srgbClr val="000000"/>
                </a:solidFill>
                <a:latin typeface="Roboto"/>
              </a:rPr>
              <a:t> </a:t>
            </a:r>
            <a:r>
              <a:rPr lang="de-DE" sz="1600" b="1" dirty="0" err="1">
                <a:solidFill>
                  <a:srgbClr val="000000"/>
                </a:solidFill>
                <a:latin typeface="Roboto"/>
              </a:rPr>
              <a:t>threads</a:t>
            </a:r>
            <a:r>
              <a:rPr lang="de-DE" sz="1600" b="1" dirty="0">
                <a:solidFill>
                  <a:srgbClr val="000000"/>
                </a:solidFill>
                <a:latin typeface="Roboto"/>
              </a:rPr>
              <a:t/>
            </a:r>
            <a:br>
              <a:rPr lang="de-DE" sz="1600" b="1" dirty="0">
                <a:solidFill>
                  <a:srgbClr val="000000"/>
                </a:solidFill>
                <a:latin typeface="Roboto"/>
              </a:rPr>
            </a:br>
            <a:r>
              <a:rPr lang="de-DE" sz="1600" dirty="0">
                <a:solidFill>
                  <a:srgbClr val="000000"/>
                </a:solidFill>
                <a:latin typeface="Roboto"/>
              </a:rPr>
              <a:t>e.g. </a:t>
            </a:r>
            <a:r>
              <a:rPr lang="de-DE" sz="1600" dirty="0" err="1">
                <a:solidFill>
                  <a:srgbClr val="000000"/>
                </a:solidFill>
                <a:latin typeface="Roboto"/>
              </a:rPr>
              <a:t>MessageQueueThread</a:t>
            </a:r>
            <a:r>
              <a:rPr lang="de-DE" sz="1600" dirty="0">
                <a:solidFill>
                  <a:srgbClr val="000000"/>
                </a:solidFill>
                <a:latin typeface="Roboto"/>
              </a:rPr>
              <a:t> </a:t>
            </a:r>
            <a:r>
              <a:rPr lang="de-DE" sz="1600" dirty="0" err="1">
                <a:solidFill>
                  <a:srgbClr val="000000"/>
                </a:solidFill>
                <a:latin typeface="Roboto"/>
              </a:rPr>
              <a:t>serializes</a:t>
            </a:r>
            <a:r>
              <a:rPr lang="de-DE" sz="1600" dirty="0">
                <a:solidFill>
                  <a:srgbClr val="000000"/>
                </a:solidFill>
                <a:latin typeface="Roboto"/>
              </a:rPr>
              <a:t> </a:t>
            </a:r>
            <a:r>
              <a:rPr lang="de-DE" sz="1600" dirty="0" err="1">
                <a:solidFill>
                  <a:srgbClr val="000000"/>
                </a:solidFill>
                <a:latin typeface="Roboto"/>
              </a:rPr>
              <a:t>concurrent</a:t>
            </a:r>
            <a:r>
              <a:rPr lang="de-DE" sz="1600" dirty="0">
                <a:solidFill>
                  <a:srgbClr val="000000"/>
                </a:solidFill>
                <a:latin typeface="Roboto"/>
              </a:rPr>
              <a:t> </a:t>
            </a:r>
            <a:r>
              <a:rPr lang="de-DE" sz="1600" dirty="0" err="1">
                <a:solidFill>
                  <a:srgbClr val="000000"/>
                </a:solidFill>
                <a:latin typeface="Roboto"/>
              </a:rPr>
              <a:t>actions</a:t>
            </a:r>
            <a:r>
              <a:rPr lang="de-DE" sz="1600" dirty="0">
                <a:solidFill>
                  <a:srgbClr val="000000"/>
                </a:solidFill>
                <a:latin typeface="Roboto"/>
              </a:rPr>
              <a:t>, </a:t>
            </a:r>
            <a:r>
              <a:rPr lang="de-DE" sz="1600" dirty="0" err="1">
                <a:solidFill>
                  <a:srgbClr val="000000"/>
                </a:solidFill>
                <a:latin typeface="Roboto"/>
              </a:rPr>
              <a:t>no</a:t>
            </a:r>
            <a:r>
              <a:rPr lang="de-DE" sz="1600" dirty="0">
                <a:solidFill>
                  <a:srgbClr val="000000"/>
                </a:solidFill>
                <a:latin typeface="Roboto"/>
              </a:rPr>
              <a:t> </a:t>
            </a:r>
            <a:r>
              <a:rPr lang="de-DE" sz="1600" dirty="0" err="1">
                <a:solidFill>
                  <a:srgbClr val="000000"/>
                </a:solidFill>
                <a:latin typeface="Roboto"/>
              </a:rPr>
              <a:t>mutex</a:t>
            </a:r>
            <a:r>
              <a:rPr lang="de-DE" sz="1600" dirty="0">
                <a:solidFill>
                  <a:srgbClr val="000000"/>
                </a:solidFill>
                <a:latin typeface="Roboto"/>
              </a:rPr>
              <a:t> </a:t>
            </a:r>
            <a:r>
              <a:rPr lang="de-DE" sz="1600" dirty="0" err="1">
                <a:solidFill>
                  <a:srgbClr val="000000"/>
                </a:solidFill>
                <a:latin typeface="Roboto"/>
              </a:rPr>
              <a:t>required</a:t>
            </a:r>
            <a:r>
              <a:rPr lang="de-DE" sz="1600" dirty="0">
                <a:solidFill>
                  <a:srgbClr val="000000"/>
                </a:solidFill>
                <a:latin typeface="Roboto"/>
              </a:rPr>
              <a:t> </a:t>
            </a:r>
            <a:r>
              <a:rPr lang="de-DE" sz="1600" dirty="0" err="1">
                <a:solidFill>
                  <a:srgbClr val="000000"/>
                </a:solidFill>
                <a:latin typeface="Roboto"/>
              </a:rPr>
              <a:t>within</a:t>
            </a:r>
            <a:r>
              <a:rPr lang="de-DE" sz="1600" dirty="0">
                <a:solidFill>
                  <a:srgbClr val="000000"/>
                </a:solidFill>
                <a:latin typeface="Roboto"/>
              </a:rPr>
              <a:t> </a:t>
            </a:r>
            <a:r>
              <a:rPr lang="de-DE" sz="1600" dirty="0" err="1">
                <a:solidFill>
                  <a:srgbClr val="000000"/>
                </a:solidFill>
                <a:latin typeface="Roboto"/>
              </a:rPr>
              <a:t>client</a:t>
            </a:r>
            <a:r>
              <a:rPr lang="de-DE" sz="1600" dirty="0">
                <a:solidFill>
                  <a:srgbClr val="000000"/>
                </a:solidFill>
                <a:latin typeface="Roboto"/>
              </a:rPr>
              <a:t> </a:t>
            </a:r>
            <a:r>
              <a:rPr lang="de-DE" sz="1600" dirty="0" err="1">
                <a:solidFill>
                  <a:srgbClr val="000000"/>
                </a:solidFill>
                <a:latin typeface="Roboto"/>
              </a:rPr>
              <a:t>code</a:t>
            </a:r>
            <a:endParaRPr lang="de-DE" sz="1600" dirty="0">
              <a:solidFill>
                <a:srgbClr val="000000"/>
              </a:solidFill>
              <a:latin typeface="Roboto"/>
            </a:endParaRPr>
          </a:p>
          <a:p>
            <a:pPr marL="285750" lvl="1">
              <a:lnSpc>
                <a:spcPct val="95000"/>
              </a:lnSpc>
              <a:spcAft>
                <a:spcPts val="800"/>
              </a:spcAft>
              <a:buClr>
                <a:srgbClr val="B2B2B2"/>
              </a:buClr>
              <a:buFont typeface="Arial" panose="020B0604020202020204" pitchFamily="34" charset="0"/>
              <a:buChar char="•"/>
            </a:pPr>
            <a:r>
              <a:rPr lang="de-DE" sz="1600" b="1" dirty="0" err="1">
                <a:solidFill>
                  <a:srgbClr val="000000"/>
                </a:solidFill>
                <a:latin typeface="Roboto"/>
              </a:rPr>
              <a:t>improving</a:t>
            </a:r>
            <a:r>
              <a:rPr lang="de-DE" sz="1600" b="1" dirty="0">
                <a:solidFill>
                  <a:srgbClr val="000000"/>
                </a:solidFill>
                <a:latin typeface="Roboto"/>
              </a:rPr>
              <a:t> </a:t>
            </a:r>
            <a:r>
              <a:rPr lang="de-DE" sz="1600" b="1" dirty="0" err="1">
                <a:solidFill>
                  <a:srgbClr val="000000"/>
                </a:solidFill>
                <a:latin typeface="Roboto"/>
              </a:rPr>
              <a:t>reaction</a:t>
            </a:r>
            <a:r>
              <a:rPr lang="de-DE" sz="1600" b="1" dirty="0">
                <a:solidFill>
                  <a:srgbClr val="000000"/>
                </a:solidFill>
                <a:latin typeface="Roboto"/>
              </a:rPr>
              <a:t> time</a:t>
            </a:r>
            <a:br>
              <a:rPr lang="de-DE" sz="1600" b="1" dirty="0">
                <a:solidFill>
                  <a:srgbClr val="000000"/>
                </a:solidFill>
                <a:latin typeface="Roboto"/>
              </a:rPr>
            </a:br>
            <a:r>
              <a:rPr lang="de-DE" sz="1600" dirty="0">
                <a:solidFill>
                  <a:srgbClr val="000000"/>
                </a:solidFill>
                <a:latin typeface="Roboto"/>
              </a:rPr>
              <a:t>e.g. </a:t>
            </a:r>
            <a:r>
              <a:rPr lang="de-DE" sz="1600" dirty="0" err="1">
                <a:solidFill>
                  <a:srgbClr val="000000"/>
                </a:solidFill>
                <a:latin typeface="Roboto"/>
              </a:rPr>
              <a:t>allow</a:t>
            </a:r>
            <a:r>
              <a:rPr lang="de-DE" sz="1600" dirty="0">
                <a:solidFill>
                  <a:srgbClr val="000000"/>
                </a:solidFill>
                <a:latin typeface="Roboto"/>
              </a:rPr>
              <a:t> quick </a:t>
            </a:r>
            <a:r>
              <a:rPr lang="de-DE" sz="1600" dirty="0" err="1">
                <a:solidFill>
                  <a:srgbClr val="000000"/>
                </a:solidFill>
                <a:latin typeface="Roboto"/>
              </a:rPr>
              <a:t>return</a:t>
            </a:r>
            <a:r>
              <a:rPr lang="de-DE" sz="1600" dirty="0">
                <a:solidFill>
                  <a:srgbClr val="000000"/>
                </a:solidFill>
                <a:latin typeface="Roboto"/>
              </a:rPr>
              <a:t> </a:t>
            </a:r>
            <a:r>
              <a:rPr lang="de-DE" sz="1600" dirty="0" err="1">
                <a:solidFill>
                  <a:srgbClr val="000000"/>
                </a:solidFill>
                <a:latin typeface="Roboto"/>
              </a:rPr>
              <a:t>for</a:t>
            </a:r>
            <a:r>
              <a:rPr lang="de-DE" sz="1600" dirty="0">
                <a:solidFill>
                  <a:srgbClr val="000000"/>
                </a:solidFill>
                <a:latin typeface="Roboto"/>
              </a:rPr>
              <a:t> </a:t>
            </a:r>
            <a:r>
              <a:rPr lang="de-DE" sz="1600" dirty="0" err="1">
                <a:solidFill>
                  <a:srgbClr val="000000"/>
                </a:solidFill>
                <a:latin typeface="Roboto"/>
              </a:rPr>
              <a:t>notifying</a:t>
            </a:r>
            <a:r>
              <a:rPr lang="de-DE" sz="1600" dirty="0">
                <a:solidFill>
                  <a:srgbClr val="000000"/>
                </a:solidFill>
                <a:latin typeface="Roboto"/>
              </a:rPr>
              <a:t> </a:t>
            </a:r>
            <a:r>
              <a:rPr lang="de-DE" sz="1600" dirty="0" err="1">
                <a:solidFill>
                  <a:srgbClr val="000000"/>
                </a:solidFill>
                <a:latin typeface="Roboto"/>
              </a:rPr>
              <a:t>thread</a:t>
            </a:r>
            <a:r>
              <a:rPr lang="de-DE" sz="1600" dirty="0">
                <a:solidFill>
                  <a:srgbClr val="000000"/>
                </a:solidFill>
                <a:latin typeface="Roboto"/>
              </a:rPr>
              <a:t> </a:t>
            </a:r>
            <a:r>
              <a:rPr lang="de-DE" sz="1600" dirty="0" err="1">
                <a:solidFill>
                  <a:srgbClr val="000000"/>
                </a:solidFill>
                <a:latin typeface="Roboto"/>
              </a:rPr>
              <a:t>when</a:t>
            </a:r>
            <a:r>
              <a:rPr lang="de-DE" sz="1600" dirty="0">
                <a:solidFill>
                  <a:srgbClr val="000000"/>
                </a:solidFill>
                <a:latin typeface="Roboto"/>
              </a:rPr>
              <a:t> </a:t>
            </a:r>
            <a:r>
              <a:rPr lang="de-DE" sz="1600" dirty="0" err="1">
                <a:solidFill>
                  <a:srgbClr val="000000"/>
                </a:solidFill>
                <a:latin typeface="Roboto"/>
              </a:rPr>
              <a:t>action</a:t>
            </a:r>
            <a:r>
              <a:rPr lang="de-DE" sz="1600" dirty="0">
                <a:solidFill>
                  <a:srgbClr val="000000"/>
                </a:solidFill>
                <a:latin typeface="Roboto"/>
              </a:rPr>
              <a:t> </a:t>
            </a:r>
            <a:r>
              <a:rPr lang="de-DE" sz="1600" dirty="0" err="1">
                <a:solidFill>
                  <a:srgbClr val="000000"/>
                </a:solidFill>
                <a:latin typeface="Roboto"/>
              </a:rPr>
              <a:t>is</a:t>
            </a:r>
            <a:r>
              <a:rPr lang="de-DE" sz="1600" dirty="0">
                <a:solidFill>
                  <a:srgbClr val="000000"/>
                </a:solidFill>
                <a:latin typeface="Roboto"/>
              </a:rPr>
              <a:t> </a:t>
            </a:r>
            <a:r>
              <a:rPr lang="de-DE" sz="1600" dirty="0" err="1">
                <a:solidFill>
                  <a:srgbClr val="000000"/>
                </a:solidFill>
                <a:latin typeface="Roboto"/>
              </a:rPr>
              <a:t>posted</a:t>
            </a:r>
            <a:r>
              <a:rPr lang="de-DE" sz="1600" dirty="0">
                <a:solidFill>
                  <a:srgbClr val="000000"/>
                </a:solidFill>
                <a:latin typeface="Roboto"/>
              </a:rPr>
              <a:t> </a:t>
            </a:r>
            <a:r>
              <a:rPr lang="de-DE" sz="1600" dirty="0" err="1">
                <a:solidFill>
                  <a:srgbClr val="000000"/>
                </a:solidFill>
                <a:latin typeface="Roboto"/>
              </a:rPr>
              <a:t>to</a:t>
            </a:r>
            <a:r>
              <a:rPr lang="de-DE" sz="1600" dirty="0">
                <a:solidFill>
                  <a:srgbClr val="000000"/>
                </a:solidFill>
                <a:latin typeface="Roboto"/>
              </a:rPr>
              <a:t> </a:t>
            </a:r>
            <a:r>
              <a:rPr lang="de-DE" sz="1600" dirty="0" err="1">
                <a:solidFill>
                  <a:srgbClr val="000000"/>
                </a:solidFill>
                <a:latin typeface="Roboto"/>
              </a:rPr>
              <a:t>worker</a:t>
            </a:r>
            <a:r>
              <a:rPr lang="de-DE" sz="1600" dirty="0">
                <a:solidFill>
                  <a:srgbClr val="000000"/>
                </a:solidFill>
                <a:latin typeface="Roboto"/>
              </a:rPr>
              <a:t> </a:t>
            </a:r>
            <a:r>
              <a:rPr lang="de-DE" sz="1600" dirty="0" err="1">
                <a:solidFill>
                  <a:srgbClr val="000000"/>
                </a:solidFill>
                <a:latin typeface="Roboto"/>
              </a:rPr>
              <a:t>thread</a:t>
            </a:r>
            <a:endParaRPr lang="de-DE" sz="1600" dirty="0">
              <a:solidFill>
                <a:srgbClr val="000000"/>
              </a:solidFill>
              <a:latin typeface="Roboto"/>
            </a:endParaRPr>
          </a:p>
          <a:p>
            <a:pPr marL="285750" lvl="1">
              <a:lnSpc>
                <a:spcPct val="95000"/>
              </a:lnSpc>
              <a:spcAft>
                <a:spcPts val="800"/>
              </a:spcAft>
              <a:buClr>
                <a:srgbClr val="B2B2B2"/>
              </a:buClr>
              <a:buFont typeface="Arial" panose="020B0604020202020204" pitchFamily="34" charset="0"/>
              <a:buChar char="•"/>
            </a:pPr>
            <a:r>
              <a:rPr lang="de-DE" sz="1600" b="1" dirty="0" err="1">
                <a:solidFill>
                  <a:srgbClr val="000000"/>
                </a:solidFill>
                <a:latin typeface="Roboto"/>
              </a:rPr>
              <a:t>using</a:t>
            </a:r>
            <a:r>
              <a:rPr lang="de-DE" sz="1600" b="1" dirty="0">
                <a:solidFill>
                  <a:srgbClr val="000000"/>
                </a:solidFill>
                <a:latin typeface="Roboto"/>
              </a:rPr>
              <a:t> modern HW</a:t>
            </a:r>
            <a:br>
              <a:rPr lang="de-DE" sz="1600" b="1" dirty="0">
                <a:solidFill>
                  <a:srgbClr val="000000"/>
                </a:solidFill>
                <a:latin typeface="Roboto"/>
              </a:rPr>
            </a:br>
            <a:r>
              <a:rPr lang="de-DE" sz="1600" dirty="0" err="1">
                <a:solidFill>
                  <a:srgbClr val="000000"/>
                </a:solidFill>
                <a:latin typeface="Roboto"/>
              </a:rPr>
              <a:t>run</a:t>
            </a:r>
            <a:r>
              <a:rPr lang="de-DE" sz="1600" dirty="0">
                <a:solidFill>
                  <a:srgbClr val="000000"/>
                </a:solidFill>
                <a:latin typeface="Roboto"/>
              </a:rPr>
              <a:t> </a:t>
            </a:r>
            <a:r>
              <a:rPr lang="de-DE" sz="1600" dirty="0" err="1">
                <a:solidFill>
                  <a:srgbClr val="000000"/>
                </a:solidFill>
                <a:latin typeface="Roboto"/>
              </a:rPr>
              <a:t>algorithms</a:t>
            </a:r>
            <a:r>
              <a:rPr lang="de-DE" sz="1600" dirty="0">
                <a:solidFill>
                  <a:srgbClr val="000000"/>
                </a:solidFill>
                <a:latin typeface="Roboto"/>
              </a:rPr>
              <a:t> in parallel on multiple </a:t>
            </a:r>
            <a:r>
              <a:rPr lang="de-DE" sz="1600" dirty="0" err="1">
                <a:solidFill>
                  <a:srgbClr val="000000"/>
                </a:solidFill>
                <a:latin typeface="Roboto"/>
              </a:rPr>
              <a:t>processors</a:t>
            </a:r>
            <a:endParaRPr lang="de-DE" sz="1600" dirty="0">
              <a:solidFill>
                <a:prstClr val="black"/>
              </a:solidFill>
              <a:latin typeface="Arial"/>
            </a:endParaRPr>
          </a:p>
          <a:p>
            <a:endParaRPr lang="de-DE" dirty="0"/>
          </a:p>
        </p:txBody>
      </p:sp>
      <p:sp>
        <p:nvSpPr>
          <p:cNvPr id="9" name="Textplatzhalter 5"/>
          <p:cNvSpPr txBox="1">
            <a:spLocks/>
          </p:cNvSpPr>
          <p:nvPr/>
        </p:nvSpPr>
        <p:spPr>
          <a:xfrm>
            <a:off x="323528" y="771550"/>
            <a:ext cx="7063512" cy="432048"/>
          </a:xfrm>
          <a:prstGeom prst="rect">
            <a:avLst/>
          </a:prstGeom>
          <a:solidFill>
            <a:srgbClr val="CCFF99"/>
          </a:solidFill>
          <a:ln>
            <a:solidFill>
              <a:schemeClr val="tx1"/>
            </a:solidFill>
          </a:ln>
        </p:spPr>
        <p:txBody>
          <a:bodyPr lIns="72000" tIns="72000" rIns="72000"/>
          <a:lstStyle>
            <a:lvl1pPr marL="0" indent="0" algn="l" defTabSz="914400" rtl="0" eaLnBrk="1" latinLnBrk="0" hangingPunct="1">
              <a:spcBef>
                <a:spcPct val="20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36000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648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936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2240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74250" lvl="1" indent="0">
              <a:spcAft>
                <a:spcPts val="800"/>
              </a:spcAft>
              <a:buNone/>
            </a:pPr>
            <a:r>
              <a:rPr lang="en-US" sz="1600" dirty="0" smtClean="0"/>
              <a:t>Do not use multi threading if you do not have a very good reason for it!</a:t>
            </a:r>
            <a:r>
              <a:rPr lang="en-US" sz="1600" dirty="0" smtClean="0">
                <a:solidFill>
                  <a:srgbClr val="000000"/>
                </a:solidFill>
                <a:latin typeface="Roboto"/>
              </a:rPr>
              <a:t/>
            </a:r>
            <a:br>
              <a:rPr lang="en-US" sz="1600" dirty="0" smtClean="0">
                <a:solidFill>
                  <a:srgbClr val="000000"/>
                </a:solidFill>
                <a:latin typeface="Roboto"/>
              </a:rPr>
            </a:br>
            <a:endParaRPr lang="de-DE" sz="1600" dirty="0">
              <a:cs typeface="+mn-cs"/>
            </a:endParaRPr>
          </a:p>
        </p:txBody>
      </p:sp>
      <p:sp>
        <p:nvSpPr>
          <p:cNvPr id="14" name="Fußzeilenplatzhalter 13"/>
          <p:cNvSpPr>
            <a:spLocks noGrp="1"/>
          </p:cNvSpPr>
          <p:nvPr>
            <p:ph type="ftr" sz="quarter" idx="11"/>
          </p:nvPr>
        </p:nvSpPr>
        <p:spPr/>
        <p:txBody>
          <a:bodyPr/>
          <a:lstStyle/>
          <a:p>
            <a:pPr algn="l"/>
            <a:r>
              <a:rPr lang="de-DE" smtClean="0"/>
              <a:t>Multithreading</a:t>
            </a:r>
            <a:endParaRPr lang="de-DE" dirty="0"/>
          </a:p>
        </p:txBody>
      </p:sp>
      <p:sp>
        <p:nvSpPr>
          <p:cNvPr id="15" name="Datumsplatzhalter 14"/>
          <p:cNvSpPr>
            <a:spLocks noGrp="1"/>
          </p:cNvSpPr>
          <p:nvPr>
            <p:ph type="dt" sz="half" idx="10"/>
          </p:nvPr>
        </p:nvSpPr>
        <p:spPr/>
        <p:txBody>
          <a:bodyPr/>
          <a:lstStyle/>
          <a:p>
            <a:pPr algn="r"/>
            <a:r>
              <a:rPr lang="de-DE" smtClean="0"/>
              <a:t>Gerald Fahrnholz - April 2017</a:t>
            </a:r>
            <a:endParaRPr lang="de-DE" dirty="0"/>
          </a:p>
        </p:txBody>
      </p:sp>
    </p:spTree>
    <p:extLst>
      <p:ext uri="{BB962C8B-B14F-4D97-AF65-F5344CB8AC3E}">
        <p14:creationId xmlns:p14="http://schemas.microsoft.com/office/powerpoint/2010/main" val="38500726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Practical</a:t>
            </a:r>
            <a:r>
              <a:rPr lang="de-DE" dirty="0" smtClean="0"/>
              <a:t> </a:t>
            </a:r>
            <a:r>
              <a:rPr lang="de-DE" dirty="0" err="1" smtClean="0"/>
              <a:t>tips</a:t>
            </a:r>
            <a:r>
              <a:rPr lang="de-DE" dirty="0" smtClean="0"/>
              <a:t> </a:t>
            </a:r>
            <a:endParaRPr lang="de-DE" dirty="0"/>
          </a:p>
        </p:txBody>
      </p:sp>
      <p:sp>
        <p:nvSpPr>
          <p:cNvPr id="2" name="Datumsplatzhalter 1"/>
          <p:cNvSpPr>
            <a:spLocks noGrp="1"/>
          </p:cNvSpPr>
          <p:nvPr>
            <p:ph type="dt" sz="half" idx="10"/>
          </p:nvPr>
        </p:nvSpPr>
        <p:spPr/>
        <p:txBody>
          <a:bodyPr/>
          <a:lstStyle/>
          <a:p>
            <a:pPr algn="r"/>
            <a:r>
              <a:rPr lang="de-DE" smtClean="0"/>
              <a:t>Gerald Fahrnholz - April 2017</a:t>
            </a:r>
            <a:endParaRPr lang="de-DE" dirty="0"/>
          </a:p>
        </p:txBody>
      </p:sp>
      <p:sp>
        <p:nvSpPr>
          <p:cNvPr id="3" name="Fußzeilenplatzhalter 2"/>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p:txBody>
          <a:bodyPr>
            <a:normAutofit lnSpcReduction="10000"/>
          </a:bodyPr>
          <a:lstStyle/>
          <a:p>
            <a:r>
              <a:rPr lang="de-DE" dirty="0" smtClean="0"/>
              <a:t>Summary</a:t>
            </a:r>
            <a:endParaRPr lang="de-DE" dirty="0"/>
          </a:p>
        </p:txBody>
      </p:sp>
      <p:sp>
        <p:nvSpPr>
          <p:cNvPr id="7" name="Textplatzhalter 5"/>
          <p:cNvSpPr txBox="1">
            <a:spLocks/>
          </p:cNvSpPr>
          <p:nvPr/>
        </p:nvSpPr>
        <p:spPr>
          <a:xfrm>
            <a:off x="323528" y="771550"/>
            <a:ext cx="8352928" cy="4608512"/>
          </a:xfrm>
          <a:prstGeom prst="rect">
            <a:avLst/>
          </a:prstGeom>
          <a:noFill/>
          <a:ln>
            <a:noFill/>
          </a:ln>
        </p:spPr>
        <p:txBody>
          <a:bodyPr vert="horz" lIns="72000" tIns="72000" rIns="7200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r>
              <a:rPr kumimoji="0" lang="en-US" sz="1400" b="1" i="0" u="none" strike="noStrike" kern="1200" cap="none" spc="0" normalizeH="0" baseline="0" noProof="0" dirty="0" smtClean="0">
                <a:ln>
                  <a:noFill/>
                </a:ln>
                <a:solidFill>
                  <a:srgbClr val="000000"/>
                </a:solidFill>
                <a:effectLst/>
                <a:uLnTx/>
                <a:uFillTx/>
                <a:latin typeface="Roboto"/>
                <a:ea typeface="+mn-ea"/>
                <a:cs typeface="Arial" pitchFamily="34" charset="0"/>
              </a:rPr>
              <a:t>Use multiple threads only when needed</a:t>
            </a:r>
          </a:p>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r>
              <a:rPr kumimoji="0" lang="en-US" sz="1400" b="1" i="0" u="none" strike="noStrike" kern="1200" cap="none" spc="0" normalizeH="0" baseline="0" noProof="0" dirty="0" smtClean="0">
                <a:ln>
                  <a:noFill/>
                </a:ln>
                <a:solidFill>
                  <a:srgbClr val="000000"/>
                </a:solidFill>
                <a:effectLst/>
                <a:uLnTx/>
                <a:uFillTx/>
                <a:latin typeface="Roboto"/>
                <a:ea typeface="+mn-ea"/>
                <a:cs typeface="Arial" pitchFamily="34" charset="0"/>
              </a:rPr>
              <a:t>Identify shared data by reading code</a:t>
            </a:r>
            <a:br>
              <a:rPr kumimoji="0" lang="en-US" sz="1400" b="1" i="0" u="none" strike="noStrike" kern="1200" cap="none" spc="0" normalizeH="0" baseline="0" noProof="0" dirty="0" smtClean="0">
                <a:ln>
                  <a:noFill/>
                </a:ln>
                <a:solidFill>
                  <a:srgbClr val="000000"/>
                </a:solidFill>
                <a:effectLst/>
                <a:uLnTx/>
                <a:uFillTx/>
                <a:latin typeface="Roboto"/>
                <a:ea typeface="+mn-ea"/>
                <a:cs typeface="Arial" pitchFamily="34" charset="0"/>
              </a:rPr>
            </a:br>
            <a:r>
              <a:rPr kumimoji="0" lang="en-US" sz="1400" b="0" i="0" u="none" strike="noStrike" kern="1200" cap="none" spc="0" normalizeH="0" baseline="0" noProof="0" dirty="0" smtClean="0">
                <a:ln>
                  <a:noFill/>
                </a:ln>
                <a:solidFill>
                  <a:srgbClr val="000000"/>
                </a:solidFill>
                <a:effectLst/>
                <a:uLnTx/>
                <a:uFillTx/>
                <a:latin typeface="Roboto"/>
                <a:ea typeface="+mn-ea"/>
                <a:cs typeface="Arial" pitchFamily="34" charset="0"/>
              </a:rPr>
              <a:t>In many cases when illegally accessing shared data concurrently without sync you will detect no error within your tests. When changing HW conditions (when delivering your SW to customer) those problems may arise quickly.</a:t>
            </a:r>
          </a:p>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r>
              <a:rPr kumimoji="0" lang="en-US" sz="1400" b="1" i="0" u="none" strike="noStrike" kern="1200" cap="none" spc="0" normalizeH="0" baseline="0" noProof="0" dirty="0" smtClean="0">
                <a:ln>
                  <a:noFill/>
                </a:ln>
                <a:solidFill>
                  <a:srgbClr val="000000"/>
                </a:solidFill>
                <a:effectLst/>
                <a:uLnTx/>
                <a:uFillTx/>
                <a:latin typeface="Roboto"/>
                <a:ea typeface="+mn-ea"/>
                <a:cs typeface="Arial" pitchFamily="34" charset="0"/>
              </a:rPr>
              <a:t>From within a locked section do NOT call outside</a:t>
            </a:r>
            <a:br>
              <a:rPr kumimoji="0" lang="en-US" sz="1400" b="1" i="0" u="none" strike="noStrike" kern="1200" cap="none" spc="0" normalizeH="0" baseline="0" noProof="0" dirty="0" smtClean="0">
                <a:ln>
                  <a:noFill/>
                </a:ln>
                <a:solidFill>
                  <a:srgbClr val="000000"/>
                </a:solidFill>
                <a:effectLst/>
                <a:uLnTx/>
                <a:uFillTx/>
                <a:latin typeface="Roboto"/>
                <a:ea typeface="+mn-ea"/>
                <a:cs typeface="Arial" pitchFamily="34" charset="0"/>
              </a:rPr>
            </a:br>
            <a:r>
              <a:rPr kumimoji="0" lang="en-US" sz="1400" b="0" i="0" u="none" strike="noStrike" kern="1200" cap="none" spc="0" normalizeH="0" baseline="0" noProof="0" dirty="0" smtClean="0">
                <a:ln>
                  <a:noFill/>
                </a:ln>
                <a:solidFill>
                  <a:srgbClr val="000000"/>
                </a:solidFill>
                <a:effectLst/>
                <a:uLnTx/>
                <a:uFillTx/>
                <a:latin typeface="Roboto"/>
                <a:ea typeface="+mn-ea"/>
                <a:cs typeface="Arial" pitchFamily="34" charset="0"/>
              </a:rPr>
              <a:t>only lock the access to internal data, processing the data and communicating to other components should be done outside of the locked section.</a:t>
            </a:r>
          </a:p>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r>
              <a:rPr kumimoji="0" lang="en-US" sz="1400" b="1" i="0" u="none" strike="noStrike" kern="1200" cap="none" spc="0" normalizeH="0" baseline="0" noProof="0" dirty="0" smtClean="0">
                <a:ln>
                  <a:noFill/>
                </a:ln>
                <a:solidFill>
                  <a:srgbClr val="000000"/>
                </a:solidFill>
                <a:effectLst/>
                <a:uLnTx/>
                <a:uFillTx/>
                <a:latin typeface="Roboto"/>
                <a:ea typeface="+mn-ea"/>
                <a:cs typeface="Arial" pitchFamily="34" charset="0"/>
              </a:rPr>
              <a:t>Never use “volatile” to synchronize</a:t>
            </a:r>
            <a:br>
              <a:rPr kumimoji="0" lang="en-US" sz="1400" b="1" i="0" u="none" strike="noStrike" kern="1200" cap="none" spc="0" normalizeH="0" baseline="0" noProof="0" dirty="0" smtClean="0">
                <a:ln>
                  <a:noFill/>
                </a:ln>
                <a:solidFill>
                  <a:srgbClr val="000000"/>
                </a:solidFill>
                <a:effectLst/>
                <a:uLnTx/>
                <a:uFillTx/>
                <a:latin typeface="Roboto"/>
                <a:ea typeface="+mn-ea"/>
                <a:cs typeface="Arial" pitchFamily="34" charset="0"/>
              </a:rPr>
            </a:br>
            <a:r>
              <a:rPr kumimoji="0" lang="en-US" sz="1400" b="0" i="0" u="none" strike="noStrike" kern="1200" cap="none" spc="0" normalizeH="0" baseline="0" noProof="0" dirty="0" smtClean="0">
                <a:ln>
                  <a:noFill/>
                </a:ln>
                <a:solidFill>
                  <a:srgbClr val="5A73B9"/>
                </a:solidFill>
                <a:effectLst/>
                <a:uLnTx/>
                <a:uFillTx/>
                <a:latin typeface="Arial"/>
                <a:ea typeface="+mn-ea"/>
                <a:cs typeface="Arial" pitchFamily="34" charset="0"/>
              </a:rPr>
              <a:t>“Volatile fields are a sign that you are doing something downright crazy: you're attempting to read and write the same value on two different threads without putting a lock in place.” see </a:t>
            </a:r>
            <a:r>
              <a:rPr kumimoji="0" lang="en-US" sz="1400" b="0" i="0" u="none" strike="noStrike" kern="1200" cap="none" spc="0" normalizeH="0" baseline="0" noProof="0" dirty="0" smtClean="0">
                <a:ln>
                  <a:noFill/>
                </a:ln>
                <a:solidFill>
                  <a:srgbClr val="5A73B9"/>
                </a:solidFill>
                <a:effectLst/>
                <a:uLnTx/>
                <a:uFillTx/>
                <a:latin typeface="Arial"/>
                <a:ea typeface="+mn-ea"/>
                <a:cs typeface="Arial" pitchFamily="34" charset="0"/>
                <a:hlinkClick r:id="rId2"/>
              </a:rPr>
              <a:t>Link</a:t>
            </a:r>
            <a:r>
              <a:rPr kumimoji="0" lang="en-US" sz="1400" b="0" i="0" u="none" strike="noStrike" kern="1200" cap="none" spc="0" normalizeH="0" baseline="0" noProof="0" dirty="0" smtClean="0">
                <a:ln>
                  <a:noFill/>
                </a:ln>
                <a:solidFill>
                  <a:srgbClr val="5A73B9"/>
                </a:solidFill>
                <a:effectLst/>
                <a:uLnTx/>
                <a:uFillTx/>
                <a:latin typeface="Arial"/>
                <a:ea typeface="+mn-ea"/>
                <a:cs typeface="Arial" pitchFamily="34" charset="0"/>
              </a:rPr>
              <a:t> </a:t>
            </a:r>
            <a:br>
              <a:rPr kumimoji="0" lang="en-US" sz="1400" b="0"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en-US" sz="1400" b="0" i="0" u="none" strike="noStrike" kern="1200" cap="none" spc="0" normalizeH="0" baseline="0" noProof="0" dirty="0" smtClean="0">
                <a:ln>
                  <a:noFill/>
                </a:ln>
                <a:solidFill>
                  <a:srgbClr val="5A73B9"/>
                </a:solidFill>
                <a:effectLst/>
                <a:uLnTx/>
                <a:uFillTx/>
                <a:latin typeface="Arial"/>
                <a:ea typeface="+mn-ea"/>
                <a:cs typeface="Arial" pitchFamily="34" charset="0"/>
              </a:rPr>
              <a:t/>
            </a:r>
            <a:br>
              <a:rPr kumimoji="0" lang="en-US" sz="1400" b="0" i="0" u="none" strike="noStrike" kern="1200" cap="none" spc="0" normalizeH="0" baseline="0" noProof="0" dirty="0" smtClean="0">
                <a:ln>
                  <a:noFill/>
                </a:ln>
                <a:solidFill>
                  <a:srgbClr val="5A73B9"/>
                </a:solidFill>
                <a:effectLst/>
                <a:uLnTx/>
                <a:uFillTx/>
                <a:latin typeface="Arial"/>
                <a:ea typeface="+mn-ea"/>
                <a:cs typeface="Arial" pitchFamily="34" charset="0"/>
              </a:rPr>
            </a:br>
            <a:r>
              <a:rPr kumimoji="0" lang="en-US" sz="1200" b="0" i="0" u="none" strike="noStrike" kern="1200" cap="none" spc="0" normalizeH="0" baseline="0" noProof="0" dirty="0" smtClean="0">
                <a:ln>
                  <a:noFill/>
                </a:ln>
                <a:solidFill>
                  <a:srgbClr val="000000"/>
                </a:solidFill>
                <a:effectLst/>
                <a:uLnTx/>
                <a:uFillTx/>
                <a:latin typeface="Roboto"/>
                <a:ea typeface="+mn-ea"/>
                <a:cs typeface="Arial" pitchFamily="34" charset="0"/>
              </a:rPr>
              <a:t>despite many contrary comments “volatile” ensures only that a variable’s value always stays actual and prevents the compiler from aggressive optimization/caching. It does NOT solve the problem of changed execution order which has also to be addressed within multithreading (e.g. by using a sync mechanism like </a:t>
            </a:r>
            <a:r>
              <a:rPr kumimoji="0" lang="en-US" sz="1200" b="0" i="0" u="none" strike="noStrike" kern="1200" cap="none" spc="0" normalizeH="0" baseline="0" noProof="0" dirty="0" err="1" smtClean="0">
                <a:ln>
                  <a:noFill/>
                </a:ln>
                <a:solidFill>
                  <a:srgbClr val="000000"/>
                </a:solidFill>
                <a:effectLst/>
                <a:uLnTx/>
                <a:uFillTx/>
                <a:latin typeface="Roboto"/>
                <a:ea typeface="+mn-ea"/>
                <a:cs typeface="Arial" pitchFamily="34" charset="0"/>
              </a:rPr>
              <a:t>mutex</a:t>
            </a:r>
            <a:r>
              <a:rPr kumimoji="0" lang="en-US" sz="1200" b="0" i="0" u="none" strike="noStrike" kern="1200" cap="none" spc="0" normalizeH="0" baseline="0" noProof="0" dirty="0" smtClean="0">
                <a:ln>
                  <a:noFill/>
                </a:ln>
                <a:solidFill>
                  <a:srgbClr val="000000"/>
                </a:solidFill>
                <a:effectLst/>
                <a:uLnTx/>
                <a:uFillTx/>
                <a:latin typeface="Roboto"/>
                <a:ea typeface="+mn-ea"/>
                <a:cs typeface="Arial" pitchFamily="34" charset="0"/>
              </a:rPr>
              <a:t>) nor does it allow a thread safe operation “++counter” (which needs read and change access as an atomic action.</a:t>
            </a:r>
          </a:p>
          <a:p>
            <a:pPr marL="285750" marR="0" lvl="1" indent="-285750" algn="l" defTabSz="914400" rtl="0" eaLnBrk="1" fontAlgn="auto" latinLnBrk="0" hangingPunct="1">
              <a:lnSpc>
                <a:spcPct val="95000"/>
              </a:lnSpc>
              <a:spcBef>
                <a:spcPct val="20000"/>
              </a:spcBef>
              <a:spcAft>
                <a:spcPts val="800"/>
              </a:spcAft>
              <a:buClr>
                <a:srgbClr val="B2B2B2"/>
              </a:buClr>
              <a:buSzTx/>
              <a:buFont typeface="Arial" pitchFamily="34" charset="0"/>
              <a:buChar char="•"/>
              <a:tabLst/>
              <a:defRPr/>
            </a:pPr>
            <a:endParaRPr kumimoji="0" lang="en-US" sz="1400" b="0" i="0" u="none" strike="noStrike" kern="1200" cap="none" spc="0" normalizeH="0" baseline="0" noProof="0" dirty="0" smtClean="0">
              <a:ln>
                <a:noFill/>
              </a:ln>
              <a:solidFill>
                <a:srgbClr val="000000"/>
              </a:solidFill>
              <a:effectLst/>
              <a:uLnTx/>
              <a:uFillTx/>
              <a:latin typeface="Roboto"/>
              <a:ea typeface="+mn-ea"/>
              <a:cs typeface="Arial" pitchFamily="34" charset="0"/>
            </a:endParaRPr>
          </a:p>
        </p:txBody>
      </p:sp>
    </p:spTree>
    <p:extLst>
      <p:ext uri="{BB962C8B-B14F-4D97-AF65-F5344CB8AC3E}">
        <p14:creationId xmlns:p14="http://schemas.microsoft.com/office/powerpoint/2010/main" val="24735367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Practical</a:t>
            </a:r>
            <a:r>
              <a:rPr lang="de-DE" dirty="0"/>
              <a:t> </a:t>
            </a:r>
            <a:r>
              <a:rPr lang="de-DE" dirty="0" err="1" smtClean="0"/>
              <a:t>tips</a:t>
            </a:r>
            <a:r>
              <a:rPr lang="de-DE" dirty="0" smtClean="0"/>
              <a:t> II</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p:txBody>
          <a:bodyPr>
            <a:normAutofit lnSpcReduction="10000"/>
          </a:bodyPr>
          <a:lstStyle/>
          <a:p>
            <a:r>
              <a:rPr lang="de-DE" dirty="0" smtClean="0"/>
              <a:t>Summary</a:t>
            </a:r>
            <a:endParaRPr lang="de-DE" dirty="0"/>
          </a:p>
        </p:txBody>
      </p:sp>
      <p:sp>
        <p:nvSpPr>
          <p:cNvPr id="6" name="Textplatzhalter 5"/>
          <p:cNvSpPr txBox="1">
            <a:spLocks/>
          </p:cNvSpPr>
          <p:nvPr/>
        </p:nvSpPr>
        <p:spPr>
          <a:xfrm>
            <a:off x="118170" y="566192"/>
            <a:ext cx="8918326" cy="4608512"/>
          </a:xfrm>
          <a:prstGeom prst="rect">
            <a:avLst/>
          </a:prstGeom>
          <a:noFill/>
          <a:ln>
            <a:noFill/>
          </a:ln>
        </p:spPr>
        <p:txBody>
          <a:bodyPr vert="horz" lIns="72000" tIns="72000" rIns="7200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indent="-285750">
              <a:spcBef>
                <a:spcPct val="20000"/>
              </a:spcBef>
              <a:spcAft>
                <a:spcPts val="800"/>
              </a:spcAft>
              <a:buFont typeface="Arial" panose="020B0604020202020204" pitchFamily="34" charset="0"/>
              <a:buChar char="•"/>
            </a:pPr>
            <a:r>
              <a:rPr lang="en-US" sz="1600" dirty="0" smtClean="0">
                <a:solidFill>
                  <a:srgbClr val="000000"/>
                </a:solidFill>
                <a:latin typeface="Roboto"/>
              </a:rPr>
              <a:t>Possible alternative: use worker thread for synchronizing:</a:t>
            </a:r>
            <a:br>
              <a:rPr lang="en-US" sz="1600" dirty="0" smtClean="0">
                <a:solidFill>
                  <a:srgbClr val="000000"/>
                </a:solidFill>
                <a:latin typeface="Roboto"/>
              </a:rPr>
            </a:br>
            <a:r>
              <a:rPr lang="en-US" sz="1400" b="0" dirty="0">
                <a:solidFill>
                  <a:srgbClr val="000000"/>
                </a:solidFill>
                <a:latin typeface="Arial" panose="020B0604020202020204" pitchFamily="34" charset="0"/>
              </a:rPr>
              <a:t>If all </a:t>
            </a:r>
            <a:r>
              <a:rPr lang="en-US" sz="1400" b="0" dirty="0" smtClean="0">
                <a:solidFill>
                  <a:srgbClr val="000000"/>
                </a:solidFill>
                <a:latin typeface="Arial" panose="020B0604020202020204" pitchFamily="34" charset="0"/>
              </a:rPr>
              <a:t>client</a:t>
            </a:r>
            <a:r>
              <a:rPr lang="en-US" sz="1400" b="0" dirty="0" smtClean="0">
                <a:solidFill>
                  <a:srgbClr val="000000"/>
                </a:solidFill>
                <a:latin typeface="Roboto"/>
              </a:rPr>
              <a:t> requests are delegated to an internal worker thread (</a:t>
            </a:r>
            <a:r>
              <a:rPr lang="en-US" sz="1400" b="0" dirty="0" err="1" smtClean="0">
                <a:solidFill>
                  <a:srgbClr val="000000"/>
                </a:solidFill>
                <a:latin typeface="Roboto"/>
              </a:rPr>
              <a:t>CmdQueueThread</a:t>
            </a:r>
            <a:r>
              <a:rPr lang="en-US" sz="1400" dirty="0" smtClean="0">
                <a:solidFill>
                  <a:srgbClr val="000000"/>
                </a:solidFill>
                <a:latin typeface="Roboto"/>
              </a:rPr>
              <a:t>,  </a:t>
            </a:r>
            <a:r>
              <a:rPr lang="en-US" sz="1400" b="0" dirty="0" err="1" smtClean="0">
                <a:solidFill>
                  <a:srgbClr val="000000"/>
                </a:solidFill>
                <a:latin typeface="Roboto"/>
              </a:rPr>
              <a:t>MsgQueueThread</a:t>
            </a:r>
            <a:r>
              <a:rPr lang="en-US" sz="1400" dirty="0" smtClean="0">
                <a:solidFill>
                  <a:srgbClr val="000000"/>
                </a:solidFill>
                <a:latin typeface="Roboto"/>
              </a:rPr>
              <a:t>)</a:t>
            </a:r>
            <a:r>
              <a:rPr lang="en-US" sz="1400" b="0" dirty="0" smtClean="0">
                <a:solidFill>
                  <a:srgbClr val="000000"/>
                </a:solidFill>
                <a:latin typeface="Roboto"/>
              </a:rPr>
              <a:t>, then access to data comes always from the same thread. Using </a:t>
            </a:r>
            <a:r>
              <a:rPr lang="en-US" sz="1400" b="0" dirty="0" err="1" smtClean="0">
                <a:solidFill>
                  <a:srgbClr val="000000"/>
                </a:solidFill>
                <a:latin typeface="Roboto"/>
              </a:rPr>
              <a:t>mutexes</a:t>
            </a:r>
            <a:r>
              <a:rPr lang="en-US" sz="1400" b="0" dirty="0" smtClean="0">
                <a:solidFill>
                  <a:srgbClr val="000000"/>
                </a:solidFill>
                <a:latin typeface="Roboto"/>
              </a:rPr>
              <a:t> is no longer needed!</a:t>
            </a:r>
          </a:p>
          <a:p>
            <a:pPr marL="285750" lvl="1" indent="-285750">
              <a:spcBef>
                <a:spcPct val="20000"/>
              </a:spcBef>
              <a:spcAft>
                <a:spcPts val="800"/>
              </a:spcAft>
              <a:buFont typeface="Arial" panose="020B0604020202020204" pitchFamily="34" charset="0"/>
              <a:buChar char="•"/>
            </a:pPr>
            <a:r>
              <a:rPr lang="en-US" sz="1600" dirty="0" smtClean="0">
                <a:solidFill>
                  <a:srgbClr val="000000"/>
                </a:solidFill>
                <a:latin typeface="Roboto"/>
              </a:rPr>
              <a:t>Typical kinds of (interface) method calls</a:t>
            </a:r>
            <a:br>
              <a:rPr lang="en-US" sz="1600" dirty="0" smtClean="0">
                <a:solidFill>
                  <a:srgbClr val="000000"/>
                </a:solidFill>
                <a:latin typeface="Roboto"/>
              </a:rPr>
            </a:br>
            <a:r>
              <a:rPr lang="en-US" sz="1600" b="0" dirty="0">
                <a:solidFill>
                  <a:srgbClr val="000000"/>
                </a:solidFill>
                <a:latin typeface="Arial" panose="020B0604020202020204" pitchFamily="34" charset="0"/>
              </a:rPr>
              <a:t>- synchronous with execution in client thread (data protection with </a:t>
            </a:r>
            <a:r>
              <a:rPr lang="en-US" sz="1600" b="0" dirty="0" err="1">
                <a:solidFill>
                  <a:srgbClr val="000000"/>
                </a:solidFill>
                <a:latin typeface="Arial" panose="020B0604020202020204" pitchFamily="34" charset="0"/>
              </a:rPr>
              <a:t>mutexes</a:t>
            </a:r>
            <a:r>
              <a:rPr lang="en-US" sz="1600" b="0" dirty="0">
                <a:solidFill>
                  <a:srgbClr val="000000"/>
                </a:solidFill>
                <a:latin typeface="Arial" panose="020B0604020202020204" pitchFamily="34" charset="0"/>
              </a:rPr>
              <a:t> </a:t>
            </a:r>
            <a:r>
              <a:rPr lang="en-US" sz="1600" b="0" dirty="0" smtClean="0">
                <a:solidFill>
                  <a:srgbClr val="000000"/>
                </a:solidFill>
                <a:latin typeface="Arial" panose="020B0604020202020204" pitchFamily="34" charset="0"/>
              </a:rPr>
              <a:t>needed,</a:t>
            </a:r>
            <a:br>
              <a:rPr lang="en-US" sz="1600" b="0" dirty="0" smtClean="0">
                <a:solidFill>
                  <a:srgbClr val="000000"/>
                </a:solidFill>
                <a:latin typeface="Arial" panose="020B0604020202020204" pitchFamily="34" charset="0"/>
              </a:rPr>
            </a:br>
            <a:r>
              <a:rPr lang="en-US" sz="1600" b="0" dirty="0" smtClean="0">
                <a:solidFill>
                  <a:srgbClr val="000000"/>
                </a:solidFill>
                <a:latin typeface="Arial" panose="020B0604020202020204" pitchFamily="34" charset="0"/>
              </a:rPr>
              <a:t>  multiple clients may call!)</a:t>
            </a:r>
            <a:r>
              <a:rPr lang="en-US" sz="1600" b="0" dirty="0">
                <a:solidFill>
                  <a:srgbClr val="000000"/>
                </a:solidFill>
                <a:latin typeface="Arial" panose="020B0604020202020204" pitchFamily="34" charset="0"/>
              </a:rPr>
              <a:t/>
            </a:r>
            <a:br>
              <a:rPr lang="en-US" sz="1600" b="0" dirty="0">
                <a:solidFill>
                  <a:srgbClr val="000000"/>
                </a:solidFill>
                <a:latin typeface="Arial" panose="020B0604020202020204" pitchFamily="34" charset="0"/>
              </a:rPr>
            </a:br>
            <a:r>
              <a:rPr lang="en-US" sz="1600" b="0" dirty="0">
                <a:solidFill>
                  <a:srgbClr val="000000"/>
                </a:solidFill>
                <a:latin typeface="Arial" panose="020B0604020202020204" pitchFamily="34" charset="0"/>
              </a:rPr>
              <a:t>- synchronous with execution in worker thread (client thread is </a:t>
            </a:r>
            <a:r>
              <a:rPr lang="en-US" sz="1600" b="0" dirty="0" smtClean="0">
                <a:solidFill>
                  <a:srgbClr val="000000"/>
                </a:solidFill>
                <a:latin typeface="Arial" panose="020B0604020202020204" pitchFamily="34" charset="0"/>
              </a:rPr>
              <a:t>blocked until result is</a:t>
            </a:r>
            <a:br>
              <a:rPr lang="en-US" sz="1600" b="0" dirty="0" smtClean="0">
                <a:solidFill>
                  <a:srgbClr val="000000"/>
                </a:solidFill>
                <a:latin typeface="Arial" panose="020B0604020202020204" pitchFamily="34" charset="0"/>
              </a:rPr>
            </a:br>
            <a:r>
              <a:rPr lang="en-US" sz="1600" b="0" dirty="0" smtClean="0">
                <a:solidFill>
                  <a:srgbClr val="000000"/>
                </a:solidFill>
                <a:latin typeface="Arial" panose="020B0604020202020204" pitchFamily="34" charset="0"/>
              </a:rPr>
              <a:t>  available, </a:t>
            </a:r>
            <a:r>
              <a:rPr lang="en-US" sz="1600" b="0" dirty="0">
                <a:solidFill>
                  <a:srgbClr val="000000"/>
                </a:solidFill>
                <a:latin typeface="Arial" panose="020B0604020202020204" pitchFamily="34" charset="0"/>
              </a:rPr>
              <a:t>danger of dead </a:t>
            </a:r>
            <a:r>
              <a:rPr lang="en-US" sz="1600" b="0" dirty="0" smtClean="0">
                <a:solidFill>
                  <a:srgbClr val="000000"/>
                </a:solidFill>
                <a:latin typeface="Arial" panose="020B0604020202020204" pitchFamily="34" charset="0"/>
              </a:rPr>
              <a:t>locks when waiting client is called)</a:t>
            </a:r>
            <a:r>
              <a:rPr lang="en-US" sz="1600" b="0" dirty="0">
                <a:solidFill>
                  <a:srgbClr val="000000"/>
                </a:solidFill>
                <a:latin typeface="Arial" panose="020B0604020202020204" pitchFamily="34" charset="0"/>
              </a:rPr>
              <a:t/>
            </a:r>
            <a:br>
              <a:rPr lang="en-US" sz="1600" b="0" dirty="0">
                <a:solidFill>
                  <a:srgbClr val="000000"/>
                </a:solidFill>
                <a:latin typeface="Arial" panose="020B0604020202020204" pitchFamily="34" charset="0"/>
              </a:rPr>
            </a:br>
            <a:r>
              <a:rPr lang="en-US" sz="1600" b="0" dirty="0">
                <a:solidFill>
                  <a:srgbClr val="000000"/>
                </a:solidFill>
                <a:latin typeface="Arial" panose="020B0604020202020204" pitchFamily="34" charset="0"/>
              </a:rPr>
              <a:t>- asynchronous (client will receive the answer later e.g. via callback or its own interface)</a:t>
            </a:r>
          </a:p>
          <a:p>
            <a:pPr marL="285750" lvl="1" indent="-285750">
              <a:spcBef>
                <a:spcPct val="20000"/>
              </a:spcBef>
              <a:spcAft>
                <a:spcPts val="800"/>
              </a:spcAft>
              <a:buFont typeface="Arial" panose="020B0604020202020204" pitchFamily="34" charset="0"/>
              <a:buChar char="•"/>
            </a:pPr>
            <a:r>
              <a:rPr lang="en-US" sz="1600" dirty="0">
                <a:solidFill>
                  <a:srgbClr val="000000"/>
                </a:solidFill>
                <a:latin typeface="Roboto"/>
              </a:rPr>
              <a:t>Project experiences</a:t>
            </a:r>
            <a:br>
              <a:rPr lang="en-US" sz="1600" dirty="0">
                <a:solidFill>
                  <a:srgbClr val="000000"/>
                </a:solidFill>
                <a:latin typeface="Roboto"/>
              </a:rPr>
            </a:br>
            <a:r>
              <a:rPr lang="en-US" sz="1600" b="0" dirty="0">
                <a:solidFill>
                  <a:srgbClr val="000000"/>
                </a:solidFill>
                <a:latin typeface="Arial" panose="020B0604020202020204" pitchFamily="34" charset="0"/>
              </a:rPr>
              <a:t>Often there are project specific threading implementations to support </a:t>
            </a:r>
            <a:r>
              <a:rPr lang="en-US" sz="1600" b="0" dirty="0" err="1">
                <a:solidFill>
                  <a:srgbClr val="000000"/>
                </a:solidFill>
                <a:latin typeface="Arial" panose="020B0604020202020204" pitchFamily="34" charset="0"/>
              </a:rPr>
              <a:t>MsgQueueThreads</a:t>
            </a:r>
            <a:r>
              <a:rPr lang="en-US" sz="1600" b="0" dirty="0">
                <a:solidFill>
                  <a:srgbClr val="000000"/>
                </a:solidFill>
                <a:latin typeface="Arial" panose="020B0604020202020204" pitchFamily="34" charset="0"/>
              </a:rPr>
              <a:t>, </a:t>
            </a:r>
            <a:r>
              <a:rPr lang="en-US" sz="1600" b="0" dirty="0" err="1">
                <a:solidFill>
                  <a:srgbClr val="000000"/>
                </a:solidFill>
                <a:latin typeface="Arial" panose="020B0604020202020204" pitchFamily="34" charset="0"/>
              </a:rPr>
              <a:t>CmdQueueThreads</a:t>
            </a:r>
            <a:r>
              <a:rPr lang="en-US" sz="1600" b="0" dirty="0">
                <a:solidFill>
                  <a:srgbClr val="000000"/>
                </a:solidFill>
                <a:latin typeface="Arial" panose="020B0604020202020204" pitchFamily="34" charset="0"/>
              </a:rPr>
              <a:t>, </a:t>
            </a:r>
            <a:r>
              <a:rPr lang="en-US" sz="1600" b="0" dirty="0" err="1">
                <a:solidFill>
                  <a:srgbClr val="000000"/>
                </a:solidFill>
                <a:latin typeface="Arial" panose="020B0604020202020204" pitchFamily="34" charset="0"/>
              </a:rPr>
              <a:t>ThreadPools</a:t>
            </a:r>
            <a:r>
              <a:rPr lang="en-US" sz="1600" b="0" dirty="0">
                <a:solidFill>
                  <a:srgbClr val="000000"/>
                </a:solidFill>
                <a:latin typeface="Arial" panose="020B0604020202020204" pitchFamily="34" charset="0"/>
              </a:rPr>
              <a:t>,  </a:t>
            </a:r>
            <a:endParaRPr lang="en-US" sz="1600" b="0" dirty="0" smtClean="0">
              <a:solidFill>
                <a:srgbClr val="000000"/>
              </a:solidFill>
              <a:latin typeface="Arial" panose="020B0604020202020204" pitchFamily="34" charset="0"/>
            </a:endParaRPr>
          </a:p>
          <a:p>
            <a:pPr marL="285750" lvl="1" indent="-285750">
              <a:spcBef>
                <a:spcPct val="20000"/>
              </a:spcBef>
              <a:spcAft>
                <a:spcPts val="800"/>
              </a:spcAft>
              <a:buFont typeface="Arial" panose="020B0604020202020204" pitchFamily="34" charset="0"/>
              <a:buChar char="•"/>
            </a:pPr>
            <a:r>
              <a:rPr lang="en-US" sz="1600" dirty="0" smtClean="0">
                <a:solidFill>
                  <a:srgbClr val="000000"/>
                </a:solidFill>
                <a:latin typeface="Roboto"/>
              </a:rPr>
              <a:t>Hints </a:t>
            </a:r>
            <a:r>
              <a:rPr lang="en-US" sz="1600" dirty="0">
                <a:solidFill>
                  <a:srgbClr val="000000"/>
                </a:solidFill>
                <a:latin typeface="Roboto"/>
              </a:rPr>
              <a:t>for additional </a:t>
            </a:r>
            <a:r>
              <a:rPr lang="en-US" sz="1600" dirty="0" smtClean="0">
                <a:solidFill>
                  <a:srgbClr val="000000"/>
                </a:solidFill>
                <a:latin typeface="Roboto"/>
              </a:rPr>
              <a:t>topics</a:t>
            </a:r>
            <a:br>
              <a:rPr lang="en-US" sz="1600" dirty="0" smtClean="0">
                <a:solidFill>
                  <a:srgbClr val="000000"/>
                </a:solidFill>
                <a:latin typeface="Roboto"/>
              </a:rPr>
            </a:br>
            <a:r>
              <a:rPr lang="en-US" sz="1600" dirty="0" smtClean="0">
                <a:solidFill>
                  <a:srgbClr val="000000"/>
                </a:solidFill>
                <a:latin typeface="Roboto"/>
                <a:hlinkClick r:id="rId2"/>
              </a:rPr>
              <a:t>C++11 memory model (Scott Meyers)</a:t>
            </a:r>
            <a:r>
              <a:rPr lang="en-US" sz="1600" dirty="0" smtClean="0">
                <a:solidFill>
                  <a:srgbClr val="000000"/>
                </a:solidFill>
                <a:latin typeface="Roboto"/>
              </a:rPr>
              <a:t>, </a:t>
            </a:r>
            <a:r>
              <a:rPr lang="en-US" sz="1600" dirty="0" smtClean="0">
                <a:solidFill>
                  <a:srgbClr val="000000"/>
                </a:solidFill>
                <a:latin typeface="Roboto"/>
                <a:hlinkClick r:id="rId3"/>
              </a:rPr>
              <a:t>C++11 memory model (cppreference.com)</a:t>
            </a:r>
            <a:r>
              <a:rPr lang="en-US" sz="1600" dirty="0" smtClean="0">
                <a:solidFill>
                  <a:srgbClr val="000000"/>
                </a:solidFill>
                <a:latin typeface="Roboto"/>
              </a:rPr>
              <a:t>,</a:t>
            </a:r>
            <a:r>
              <a:rPr lang="en-US" sz="1600" dirty="0">
                <a:solidFill>
                  <a:srgbClr val="000000"/>
                </a:solidFill>
                <a:latin typeface="Roboto"/>
              </a:rPr>
              <a:t/>
            </a:r>
            <a:br>
              <a:rPr lang="en-US" sz="1600" dirty="0">
                <a:solidFill>
                  <a:srgbClr val="000000"/>
                </a:solidFill>
                <a:latin typeface="Roboto"/>
              </a:rPr>
            </a:br>
            <a:r>
              <a:rPr lang="en-US" sz="1600" dirty="0" err="1" smtClean="0">
                <a:solidFill>
                  <a:srgbClr val="000000"/>
                </a:solidFill>
                <a:latin typeface="Roboto"/>
                <a:hlinkClick r:id="rId4"/>
              </a:rPr>
              <a:t>thread_local</a:t>
            </a:r>
            <a:r>
              <a:rPr lang="en-US" sz="1600" dirty="0" smtClean="0">
                <a:solidFill>
                  <a:srgbClr val="000000"/>
                </a:solidFill>
                <a:latin typeface="Roboto"/>
                <a:hlinkClick r:id="rId4"/>
              </a:rPr>
              <a:t> storage</a:t>
            </a:r>
            <a:r>
              <a:rPr lang="en-US" sz="1600" dirty="0" smtClean="0">
                <a:solidFill>
                  <a:srgbClr val="000000"/>
                </a:solidFill>
                <a:latin typeface="Roboto"/>
              </a:rPr>
              <a:t>, </a:t>
            </a:r>
            <a:r>
              <a:rPr lang="en-US" sz="1600" dirty="0" err="1" smtClean="0">
                <a:solidFill>
                  <a:srgbClr val="000000"/>
                </a:solidFill>
                <a:latin typeface="Roboto"/>
                <a:hlinkClick r:id="rId5"/>
              </a:rPr>
              <a:t>std</a:t>
            </a:r>
            <a:r>
              <a:rPr lang="en-US" sz="1600" dirty="0" smtClean="0">
                <a:solidFill>
                  <a:srgbClr val="000000"/>
                </a:solidFill>
                <a:latin typeface="Roboto"/>
                <a:hlinkClick r:id="rId5"/>
              </a:rPr>
              <a:t>::</a:t>
            </a:r>
            <a:r>
              <a:rPr lang="en-US" sz="1600" dirty="0" err="1" smtClean="0">
                <a:solidFill>
                  <a:srgbClr val="000000"/>
                </a:solidFill>
                <a:latin typeface="Roboto"/>
                <a:hlinkClick r:id="rId5"/>
              </a:rPr>
              <a:t>packaged_task</a:t>
            </a:r>
            <a:r>
              <a:rPr lang="en-US" sz="1600" dirty="0" smtClean="0">
                <a:solidFill>
                  <a:srgbClr val="000000"/>
                </a:solidFill>
                <a:latin typeface="Roboto"/>
              </a:rPr>
              <a:t/>
            </a:r>
            <a:br>
              <a:rPr lang="en-US" sz="1600" dirty="0" smtClean="0">
                <a:solidFill>
                  <a:srgbClr val="000000"/>
                </a:solidFill>
                <a:latin typeface="Roboto"/>
              </a:rPr>
            </a:br>
            <a:r>
              <a:rPr lang="en-US" sz="1600" dirty="0" smtClean="0">
                <a:solidFill>
                  <a:srgbClr val="000000"/>
                </a:solidFill>
                <a:latin typeface="Roboto"/>
              </a:rPr>
              <a:t>C#: </a:t>
            </a:r>
            <a:r>
              <a:rPr lang="en-US" sz="1600" dirty="0" smtClean="0">
                <a:solidFill>
                  <a:srgbClr val="000000"/>
                </a:solidFill>
                <a:latin typeface="Roboto"/>
                <a:hlinkClick r:id="rId6"/>
              </a:rPr>
              <a:t>Futures, Task&lt;T&gt;</a:t>
            </a:r>
            <a:r>
              <a:rPr lang="en-US" sz="1600" dirty="0" smtClean="0">
                <a:solidFill>
                  <a:srgbClr val="000000"/>
                </a:solidFill>
                <a:latin typeface="Roboto"/>
              </a:rPr>
              <a:t>, </a:t>
            </a:r>
            <a:r>
              <a:rPr lang="en-US" sz="1600" dirty="0" err="1" smtClean="0">
                <a:solidFill>
                  <a:srgbClr val="000000"/>
                </a:solidFill>
                <a:latin typeface="Roboto"/>
                <a:hlinkClick r:id="rId7"/>
              </a:rPr>
              <a:t>async</a:t>
            </a:r>
            <a:r>
              <a:rPr lang="en-US" sz="1600" dirty="0" smtClean="0">
                <a:solidFill>
                  <a:srgbClr val="000000"/>
                </a:solidFill>
                <a:latin typeface="Roboto"/>
                <a:hlinkClick r:id="rId7"/>
              </a:rPr>
              <a:t> and await</a:t>
            </a:r>
            <a:endParaRPr lang="en-US" sz="1600" dirty="0" smtClean="0">
              <a:solidFill>
                <a:srgbClr val="000000"/>
              </a:solidFill>
              <a:latin typeface="Roboto"/>
            </a:endParaRPr>
          </a:p>
        </p:txBody>
      </p:sp>
    </p:spTree>
    <p:extLst>
      <p:ext uri="{BB962C8B-B14F-4D97-AF65-F5344CB8AC3E}">
        <p14:creationId xmlns:p14="http://schemas.microsoft.com/office/powerpoint/2010/main" val="15982517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p:txBody>
          <a:bodyPr/>
          <a:lstStyle/>
          <a:p>
            <a:r>
              <a:rPr lang="de-DE" dirty="0" smtClean="0"/>
              <a:t>References</a:t>
            </a:r>
            <a:endParaRPr lang="de-DE" dirty="0"/>
          </a:p>
        </p:txBody>
      </p:sp>
    </p:spTree>
    <p:extLst>
      <p:ext uri="{BB962C8B-B14F-4D97-AF65-F5344CB8AC3E}">
        <p14:creationId xmlns:p14="http://schemas.microsoft.com/office/powerpoint/2010/main" val="15359406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Books </a:t>
            </a:r>
            <a:r>
              <a:rPr lang="de-DE" dirty="0" err="1" smtClean="0"/>
              <a:t>and</a:t>
            </a:r>
            <a:r>
              <a:rPr lang="de-DE" dirty="0" smtClean="0"/>
              <a:t> online </a:t>
            </a:r>
            <a:r>
              <a:rPr lang="de-DE" dirty="0" err="1" smtClean="0"/>
              <a:t>resources</a:t>
            </a:r>
            <a:endParaRPr lang="de-DE" dirty="0"/>
          </a:p>
        </p:txBody>
      </p:sp>
      <p:sp>
        <p:nvSpPr>
          <p:cNvPr id="2" name="Datumsplatzhalter 1"/>
          <p:cNvSpPr>
            <a:spLocks noGrp="1"/>
          </p:cNvSpPr>
          <p:nvPr>
            <p:ph type="dt" sz="half" idx="10"/>
          </p:nvPr>
        </p:nvSpPr>
        <p:spPr/>
        <p:txBody>
          <a:bodyPr/>
          <a:lstStyle/>
          <a:p>
            <a:pPr algn="r"/>
            <a:r>
              <a:rPr lang="de-DE" smtClean="0"/>
              <a:t>Gerald Fahrnholz - April 2017</a:t>
            </a:r>
            <a:endParaRPr lang="de-DE" dirty="0"/>
          </a:p>
        </p:txBody>
      </p:sp>
      <p:sp>
        <p:nvSpPr>
          <p:cNvPr id="3" name="Fußzeilenplatzhalter 2"/>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p:txBody>
          <a:bodyPr>
            <a:normAutofit lnSpcReduction="10000"/>
          </a:bodyPr>
          <a:lstStyle/>
          <a:p>
            <a:r>
              <a:rPr lang="de-DE" dirty="0" smtClean="0"/>
              <a:t>References</a:t>
            </a:r>
            <a:endParaRPr lang="de-DE" dirty="0"/>
          </a:p>
        </p:txBody>
      </p:sp>
      <p:sp>
        <p:nvSpPr>
          <p:cNvPr id="7" name="Textplatzhalter 5"/>
          <p:cNvSpPr txBox="1">
            <a:spLocks/>
          </p:cNvSpPr>
          <p:nvPr/>
        </p:nvSpPr>
        <p:spPr>
          <a:xfrm>
            <a:off x="1841026" y="670967"/>
            <a:ext cx="5688632" cy="793434"/>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marR="0" lvl="2" indent="0" algn="l" defTabSz="914400" rtl="0" eaLnBrk="1" fontAlgn="auto" latinLnBrk="0" hangingPunct="1">
              <a:lnSpc>
                <a:spcPct val="100000"/>
              </a:lnSpc>
              <a:spcBef>
                <a:spcPts val="360"/>
              </a:spcBef>
              <a:spcAft>
                <a:spcPts val="800"/>
              </a:spcAft>
              <a:buClr>
                <a:srgbClr val="B2B2B2"/>
              </a:buClr>
              <a:buSzTx/>
              <a:buFont typeface="Arial" pitchFamily="34" charset="0"/>
              <a:buNone/>
              <a:tabLst/>
              <a:defRPr/>
            </a:pP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Grimm, Rainer,</a:t>
            </a:r>
            <a:b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C++11,</a:t>
            </a:r>
            <a:b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Der </a:t>
            </a:r>
            <a:r>
              <a:rPr kumimoji="0" lang="en-US" sz="12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Leitfaden</a:t>
            </a: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en-US" sz="12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für</a:t>
            </a: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en-US" sz="12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Programmierer</a:t>
            </a: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en-US" sz="12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zum</a:t>
            </a: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a:t>
            </a:r>
            <a:r>
              <a:rPr kumimoji="0" lang="en-US" sz="1200" b="0" i="0" u="none" strike="noStrike" kern="1200" cap="none" spc="0" normalizeH="0" baseline="0" noProof="0" dirty="0" err="1" smtClean="0">
                <a:ln>
                  <a:noFill/>
                </a:ln>
                <a:solidFill>
                  <a:sysClr val="windowText" lastClr="000000"/>
                </a:solidFill>
                <a:effectLst/>
                <a:uLnTx/>
                <a:uFillTx/>
                <a:latin typeface="Arial"/>
                <a:ea typeface="+mn-ea"/>
                <a:cs typeface="Arial" pitchFamily="34" charset="0"/>
              </a:rPr>
              <a:t>neuen</a:t>
            </a: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 Standard,</a:t>
            </a:r>
            <a:b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br>
            <a:r>
              <a:rPr kumimoji="0" lang="en-US" sz="12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Addison-Wesley, 2012</a:t>
            </a:r>
          </a:p>
        </p:txBody>
      </p:sp>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670967"/>
            <a:ext cx="509385" cy="793434"/>
          </a:xfrm>
          <a:prstGeom prst="rect">
            <a:avLst/>
          </a:prstGeom>
        </p:spPr>
      </p:pic>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7" y="1545729"/>
            <a:ext cx="670555" cy="670555"/>
          </a:xfrm>
          <a:prstGeom prst="rect">
            <a:avLst/>
          </a:prstGeom>
        </p:spPr>
      </p:pic>
      <p:sp>
        <p:nvSpPr>
          <p:cNvPr id="10" name="Textplatzhalter 5"/>
          <p:cNvSpPr txBox="1">
            <a:spLocks/>
          </p:cNvSpPr>
          <p:nvPr/>
        </p:nvSpPr>
        <p:spPr>
          <a:xfrm>
            <a:off x="1841026" y="1545729"/>
            <a:ext cx="5688632" cy="86409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lvl="2" indent="0">
              <a:spcAft>
                <a:spcPts val="800"/>
              </a:spcAft>
              <a:buClr>
                <a:srgbClr val="B2B2B2"/>
              </a:buClr>
              <a:buFont typeface="Arial" pitchFamily="34" charset="0"/>
              <a:buNone/>
            </a:pPr>
            <a:r>
              <a:rPr lang="en-US" sz="1200" dirty="0" err="1" smtClean="0">
                <a:solidFill>
                  <a:prstClr val="black"/>
                </a:solidFill>
                <a:latin typeface="Arial"/>
              </a:rPr>
              <a:t>Josuttis</a:t>
            </a:r>
            <a:r>
              <a:rPr lang="en-US" sz="1200" dirty="0" smtClean="0">
                <a:solidFill>
                  <a:prstClr val="black"/>
                </a:solidFill>
                <a:latin typeface="Arial"/>
              </a:rPr>
              <a:t>, Nikolai,</a:t>
            </a:r>
            <a:br>
              <a:rPr lang="en-US" sz="1200" dirty="0" smtClean="0">
                <a:solidFill>
                  <a:prstClr val="black"/>
                </a:solidFill>
                <a:latin typeface="Arial"/>
              </a:rPr>
            </a:br>
            <a:r>
              <a:rPr lang="en-US" sz="1200" dirty="0" smtClean="0">
                <a:solidFill>
                  <a:prstClr val="black"/>
                </a:solidFill>
                <a:latin typeface="Arial"/>
              </a:rPr>
              <a:t>The C++ Standard Library:</a:t>
            </a:r>
            <a:br>
              <a:rPr lang="en-US" sz="1200" dirty="0" smtClean="0">
                <a:solidFill>
                  <a:prstClr val="black"/>
                </a:solidFill>
                <a:latin typeface="Arial"/>
              </a:rPr>
            </a:br>
            <a:r>
              <a:rPr lang="en-US" sz="1200" dirty="0" smtClean="0">
                <a:solidFill>
                  <a:prstClr val="black"/>
                </a:solidFill>
                <a:latin typeface="Arial"/>
              </a:rPr>
              <a:t>A Tutorial and Reference,</a:t>
            </a:r>
            <a:br>
              <a:rPr lang="en-US" sz="1200" dirty="0" smtClean="0">
                <a:solidFill>
                  <a:prstClr val="black"/>
                </a:solidFill>
                <a:latin typeface="Arial"/>
              </a:rPr>
            </a:br>
            <a:r>
              <a:rPr lang="en-US" sz="1200" dirty="0" smtClean="0">
                <a:solidFill>
                  <a:prstClr val="black"/>
                </a:solidFill>
                <a:latin typeface="Arial"/>
              </a:rPr>
              <a:t>Addison-Wesley, 2012</a:t>
            </a:r>
          </a:p>
        </p:txBody>
      </p:sp>
      <p:pic>
        <p:nvPicPr>
          <p:cNvPr id="11" name="Grafik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1580" y="2321818"/>
            <a:ext cx="581392" cy="728561"/>
          </a:xfrm>
          <a:prstGeom prst="rect">
            <a:avLst/>
          </a:prstGeom>
        </p:spPr>
      </p:pic>
      <p:sp>
        <p:nvSpPr>
          <p:cNvPr id="12" name="Textplatzhalter 5"/>
          <p:cNvSpPr txBox="1">
            <a:spLocks/>
          </p:cNvSpPr>
          <p:nvPr/>
        </p:nvSpPr>
        <p:spPr>
          <a:xfrm>
            <a:off x="1841026" y="2321818"/>
            <a:ext cx="5688632" cy="94768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lvl="2" indent="0">
              <a:spcAft>
                <a:spcPts val="800"/>
              </a:spcAft>
              <a:buClr>
                <a:srgbClr val="B2B2B2"/>
              </a:buClr>
              <a:buFont typeface="Arial" pitchFamily="34" charset="0"/>
              <a:buNone/>
            </a:pPr>
            <a:r>
              <a:rPr lang="en-US" sz="1200" dirty="0" smtClean="0">
                <a:solidFill>
                  <a:prstClr val="black"/>
                </a:solidFill>
                <a:latin typeface="Arial"/>
              </a:rPr>
              <a:t>Williams, Anthony,</a:t>
            </a:r>
            <a:br>
              <a:rPr lang="en-US" sz="1200" dirty="0" smtClean="0">
                <a:solidFill>
                  <a:prstClr val="black"/>
                </a:solidFill>
                <a:latin typeface="Arial"/>
              </a:rPr>
            </a:br>
            <a:r>
              <a:rPr lang="en-US" sz="1200" dirty="0" smtClean="0">
                <a:solidFill>
                  <a:prstClr val="black"/>
                </a:solidFill>
                <a:latin typeface="Arial"/>
              </a:rPr>
              <a:t>C++ Concurrency in Action,</a:t>
            </a:r>
            <a:br>
              <a:rPr lang="en-US" sz="1200" dirty="0" smtClean="0">
                <a:solidFill>
                  <a:prstClr val="black"/>
                </a:solidFill>
                <a:latin typeface="Arial"/>
              </a:rPr>
            </a:br>
            <a:r>
              <a:rPr lang="en-US" sz="1200" dirty="0" smtClean="0">
                <a:solidFill>
                  <a:prstClr val="black"/>
                </a:solidFill>
                <a:latin typeface="Arial"/>
              </a:rPr>
              <a:t>Practical Multithreading,</a:t>
            </a:r>
            <a:br>
              <a:rPr lang="en-US" sz="1200" dirty="0" smtClean="0">
                <a:solidFill>
                  <a:prstClr val="black"/>
                </a:solidFill>
                <a:latin typeface="Arial"/>
              </a:rPr>
            </a:br>
            <a:r>
              <a:rPr lang="en-US" sz="1200" dirty="0" smtClean="0">
                <a:solidFill>
                  <a:prstClr val="black"/>
                </a:solidFill>
                <a:latin typeface="Arial"/>
              </a:rPr>
              <a:t>Manning Publications, 2012</a:t>
            </a:r>
          </a:p>
        </p:txBody>
      </p:sp>
      <p:sp>
        <p:nvSpPr>
          <p:cNvPr id="13" name="Textplatzhalter 5"/>
          <p:cNvSpPr txBox="1">
            <a:spLocks/>
          </p:cNvSpPr>
          <p:nvPr/>
        </p:nvSpPr>
        <p:spPr>
          <a:xfrm>
            <a:off x="251520" y="4223545"/>
            <a:ext cx="1589506" cy="652461"/>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lvl="2" indent="0" algn="ctr">
              <a:spcAft>
                <a:spcPts val="800"/>
              </a:spcAft>
              <a:buClr>
                <a:srgbClr val="B2B2B2"/>
              </a:buClr>
              <a:buFont typeface="Arial" pitchFamily="34" charset="0"/>
              <a:buNone/>
            </a:pPr>
            <a:r>
              <a:rPr lang="en-US" sz="1200" b="1" dirty="0" smtClean="0">
                <a:solidFill>
                  <a:prstClr val="black"/>
                </a:solidFill>
                <a:latin typeface="Arial"/>
              </a:rPr>
              <a:t>Compiler support</a:t>
            </a:r>
            <a:br>
              <a:rPr lang="en-US" sz="1200" b="1" dirty="0" smtClean="0">
                <a:solidFill>
                  <a:prstClr val="black"/>
                </a:solidFill>
                <a:latin typeface="Arial"/>
              </a:rPr>
            </a:br>
            <a:r>
              <a:rPr lang="en-US" sz="1200" b="1" dirty="0" smtClean="0">
                <a:solidFill>
                  <a:prstClr val="black"/>
                </a:solidFill>
                <a:latin typeface="Arial"/>
              </a:rPr>
              <a:t>for C</a:t>
            </a:r>
            <a:r>
              <a:rPr lang="en-US" sz="1200" b="1" dirty="0" smtClean="0">
                <a:solidFill>
                  <a:prstClr val="black"/>
                </a:solidFill>
                <a:latin typeface="Arial"/>
              </a:rPr>
              <a:t>++ 11/14/17</a:t>
            </a:r>
            <a:endParaRPr lang="en-US" sz="1200" b="1" dirty="0" smtClean="0">
              <a:solidFill>
                <a:prstClr val="black"/>
              </a:solidFill>
              <a:latin typeface="Arial"/>
            </a:endParaRPr>
          </a:p>
        </p:txBody>
      </p:sp>
      <p:sp>
        <p:nvSpPr>
          <p:cNvPr id="14" name="Textplatzhalter 5"/>
          <p:cNvSpPr txBox="1">
            <a:spLocks/>
          </p:cNvSpPr>
          <p:nvPr/>
        </p:nvSpPr>
        <p:spPr>
          <a:xfrm>
            <a:off x="1979712" y="3189709"/>
            <a:ext cx="5688632" cy="50405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0"/>
              </a:spcAft>
              <a:buClr>
                <a:srgbClr val="B2B2B2"/>
              </a:buClr>
            </a:pPr>
            <a:r>
              <a:rPr lang="en-US" sz="1200" dirty="0" smtClean="0">
                <a:solidFill>
                  <a:prstClr val="black"/>
                </a:solidFill>
                <a:latin typeface="Arial"/>
                <a:hlinkClick r:id="rId5"/>
              </a:rPr>
              <a:t>http</a:t>
            </a:r>
            <a:r>
              <a:rPr lang="en-US" sz="1200" dirty="0">
                <a:solidFill>
                  <a:prstClr val="black"/>
                </a:solidFill>
                <a:latin typeface="Arial"/>
                <a:hlinkClick r:id="rId5"/>
              </a:rPr>
              <a:t>://</a:t>
            </a:r>
            <a:r>
              <a:rPr lang="en-US" sz="1200" dirty="0" smtClean="0">
                <a:solidFill>
                  <a:prstClr val="black"/>
                </a:solidFill>
                <a:latin typeface="Arial"/>
                <a:hlinkClick r:id="rId5"/>
              </a:rPr>
              <a:t>en.cppreference.com/w/cpp/language</a:t>
            </a:r>
            <a:endParaRPr lang="en-US" sz="1200" dirty="0" smtClean="0">
              <a:solidFill>
                <a:prstClr val="black"/>
              </a:solidFill>
              <a:latin typeface="Arial"/>
            </a:endParaRPr>
          </a:p>
          <a:p>
            <a:pPr>
              <a:spcAft>
                <a:spcPts val="0"/>
              </a:spcAft>
              <a:buClr>
                <a:srgbClr val="B2B2B2"/>
              </a:buClr>
            </a:pPr>
            <a:r>
              <a:rPr lang="en-US" sz="1200" dirty="0" smtClean="0">
                <a:solidFill>
                  <a:prstClr val="black"/>
                </a:solidFill>
                <a:latin typeface="Arial"/>
                <a:hlinkClick r:id="rId6"/>
              </a:rPr>
              <a:t>http</a:t>
            </a:r>
            <a:r>
              <a:rPr lang="en-US" sz="1200" dirty="0">
                <a:solidFill>
                  <a:prstClr val="black"/>
                </a:solidFill>
                <a:latin typeface="Arial"/>
                <a:hlinkClick r:id="rId6"/>
              </a:rPr>
              <a:t>://www.cplusplus.com/reference</a:t>
            </a:r>
            <a:r>
              <a:rPr lang="en-US" sz="1200" dirty="0" smtClean="0">
                <a:solidFill>
                  <a:prstClr val="black"/>
                </a:solidFill>
                <a:latin typeface="Arial"/>
                <a:hlinkClick r:id="rId6"/>
              </a:rPr>
              <a:t>/</a:t>
            </a:r>
            <a:endParaRPr lang="en-US" sz="1200" dirty="0" smtClean="0">
              <a:solidFill>
                <a:prstClr val="black"/>
              </a:solidFill>
              <a:latin typeface="Arial"/>
            </a:endParaRPr>
          </a:p>
          <a:p>
            <a:pPr marL="0" indent="0">
              <a:buClr>
                <a:srgbClr val="B2B2B2"/>
              </a:buClr>
              <a:buFont typeface="Arial" panose="020B0604020202020204" pitchFamily="34" charset="0"/>
              <a:buNone/>
            </a:pPr>
            <a:endParaRPr lang="en-US" sz="1200" dirty="0" smtClean="0">
              <a:solidFill>
                <a:prstClr val="black"/>
              </a:solidFill>
              <a:latin typeface="Arial"/>
            </a:endParaRPr>
          </a:p>
          <a:p>
            <a:pPr>
              <a:buClr>
                <a:srgbClr val="B2B2B2"/>
              </a:buClr>
            </a:pPr>
            <a:endParaRPr lang="en-US" sz="1200" dirty="0" smtClean="0">
              <a:solidFill>
                <a:prstClr val="black"/>
              </a:solidFill>
              <a:latin typeface="Arial"/>
            </a:endParaRPr>
          </a:p>
        </p:txBody>
      </p:sp>
      <p:sp>
        <p:nvSpPr>
          <p:cNvPr id="15" name="Textplatzhalter 5"/>
          <p:cNvSpPr txBox="1">
            <a:spLocks/>
          </p:cNvSpPr>
          <p:nvPr/>
        </p:nvSpPr>
        <p:spPr>
          <a:xfrm>
            <a:off x="323528" y="3219822"/>
            <a:ext cx="1373482" cy="50405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lvl="2" indent="0" algn="ctr">
              <a:spcAft>
                <a:spcPts val="800"/>
              </a:spcAft>
              <a:buClr>
                <a:srgbClr val="B2B2B2"/>
              </a:buClr>
              <a:buFont typeface="Arial" pitchFamily="34" charset="0"/>
              <a:buNone/>
            </a:pPr>
            <a:r>
              <a:rPr lang="en-US" sz="1200" b="1" dirty="0" smtClean="0">
                <a:solidFill>
                  <a:prstClr val="black"/>
                </a:solidFill>
                <a:latin typeface="Arial"/>
              </a:rPr>
              <a:t>Online references</a:t>
            </a:r>
          </a:p>
        </p:txBody>
      </p:sp>
      <p:sp>
        <p:nvSpPr>
          <p:cNvPr id="17" name="Textplatzhalter 5"/>
          <p:cNvSpPr txBox="1">
            <a:spLocks/>
          </p:cNvSpPr>
          <p:nvPr/>
        </p:nvSpPr>
        <p:spPr>
          <a:xfrm>
            <a:off x="1979712" y="4227934"/>
            <a:ext cx="5688632" cy="1008112"/>
          </a:xfrm>
          <a:prstGeom prst="rect">
            <a:avLst/>
          </a:prstGeom>
        </p:spPr>
        <p:txBody>
          <a:bodyPr vert="horz" lIns="0" tIns="0" rIns="0" bIns="0" rtlCol="0">
            <a:noAutofit/>
          </a:bodyPr>
          <a:lstStyle>
            <a:defPPr>
              <a:defRPr lang="de-DE"/>
            </a:defPPr>
            <a:lvl1pPr marL="180000" indent="-180000">
              <a:lnSpc>
                <a:spcPct val="95000"/>
              </a:lnSpc>
              <a:spcBef>
                <a:spcPct val="20000"/>
              </a:spcBef>
              <a:spcAft>
                <a:spcPts val="800"/>
              </a:spcAft>
              <a:buClr>
                <a:srgbClr val="B2B2B2"/>
              </a:buClr>
              <a:buFont typeface="Arial" panose="020B0604020202020204" pitchFamily="34" charset="0"/>
              <a:buChar char="•"/>
              <a:defRPr sz="1200" b="0">
                <a:solidFill>
                  <a:prstClr val="black"/>
                </a:solidFill>
                <a:latin typeface="Arial"/>
                <a:cs typeface="Arial" pitchFamily="34" charset="0"/>
              </a:defRPr>
            </a:lvl1pPr>
            <a:lvl2pPr marL="0" indent="0">
              <a:lnSpc>
                <a:spcPct val="95000"/>
              </a:lnSpc>
              <a:spcBef>
                <a:spcPts val="432"/>
              </a:spcBef>
              <a:spcAft>
                <a:spcPts val="0"/>
              </a:spcAft>
              <a:buClr>
                <a:schemeClr val="bg2"/>
              </a:buClr>
              <a:buFont typeface="Arial" pitchFamily="34" charset="0"/>
              <a:buNone/>
              <a:defRPr b="1">
                <a:solidFill>
                  <a:schemeClr val="accent2"/>
                </a:solidFill>
                <a:cs typeface="Arial" pitchFamily="34" charset="0"/>
              </a:defRPr>
            </a:lvl2pPr>
            <a:lvl3pPr marL="356400" indent="-144000">
              <a:spcBef>
                <a:spcPts val="360"/>
              </a:spcBef>
              <a:spcAft>
                <a:spcPts val="420"/>
              </a:spcAft>
              <a:buClr>
                <a:schemeClr val="bg2"/>
              </a:buClr>
              <a:buFont typeface="Arial" pitchFamily="34" charset="0"/>
              <a:buChar char="•"/>
              <a:defRPr sz="1500" baseline="0">
                <a:cs typeface="Arial" pitchFamily="34" charset="0"/>
              </a:defRPr>
            </a:lvl3pPr>
            <a:lvl4pPr marL="633600" indent="-126000">
              <a:spcBef>
                <a:spcPts val="336"/>
              </a:spcBef>
              <a:spcAft>
                <a:spcPts val="540"/>
              </a:spcAft>
              <a:buClrTx/>
              <a:buFont typeface="Arial" panose="020B0604020202020204" pitchFamily="34" charset="0"/>
              <a:buChar char="•"/>
              <a:defRPr sz="1400">
                <a:cs typeface="Arial" pitchFamily="34" charset="0"/>
              </a:defRPr>
            </a:lvl4pPr>
            <a:lvl5pPr marL="864000" indent="-176400">
              <a:spcBef>
                <a:spcPts val="312"/>
              </a:spcBef>
              <a:spcAft>
                <a:spcPts val="468"/>
              </a:spcAft>
              <a:buFont typeface="Symbol" panose="05050102010706020507" pitchFamily="18" charset="2"/>
              <a:buChar char="-"/>
              <a:defRPr sz="1300">
                <a:latin typeface="Arial" pitchFamily="34" charset="0"/>
                <a:cs typeface="Arial" pitchFamily="34" charset="0"/>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nSpc>
                <a:spcPct val="100000"/>
              </a:lnSpc>
              <a:spcBef>
                <a:spcPts val="0"/>
              </a:spcBef>
              <a:spcAft>
                <a:spcPts val="0"/>
              </a:spcAft>
            </a:pPr>
            <a:r>
              <a:rPr lang="de-DE" dirty="0">
                <a:hlinkClick r:id="rId7"/>
              </a:rPr>
              <a:t>http://en.cppreference.com/w/cpp/compiler_support</a:t>
            </a:r>
            <a:endParaRPr lang="de-DE" dirty="0"/>
          </a:p>
          <a:p>
            <a:pPr>
              <a:lnSpc>
                <a:spcPct val="100000"/>
              </a:lnSpc>
              <a:spcBef>
                <a:spcPts val="0"/>
              </a:spcBef>
              <a:spcAft>
                <a:spcPts val="0"/>
              </a:spcAft>
            </a:pPr>
            <a:r>
              <a:rPr lang="en-US" dirty="0">
                <a:hlinkClick r:id="rId8"/>
              </a:rPr>
              <a:t>Support by Microsoft Visual Studio</a:t>
            </a:r>
            <a:endParaRPr lang="en-US" dirty="0"/>
          </a:p>
        </p:txBody>
      </p:sp>
      <p:sp>
        <p:nvSpPr>
          <p:cNvPr id="18" name="Textplatzhalter 5"/>
          <p:cNvSpPr txBox="1">
            <a:spLocks/>
          </p:cNvSpPr>
          <p:nvPr/>
        </p:nvSpPr>
        <p:spPr>
          <a:xfrm>
            <a:off x="1985042" y="3803768"/>
            <a:ext cx="5688632" cy="344277"/>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B2B2B2"/>
              </a:buClr>
            </a:pPr>
            <a:r>
              <a:rPr lang="en-US" sz="1200" dirty="0">
                <a:solidFill>
                  <a:prstClr val="black"/>
                </a:solidFill>
                <a:latin typeface="Arial"/>
                <a:hlinkClick r:id="rId9"/>
              </a:rPr>
              <a:t>http://</a:t>
            </a:r>
            <a:r>
              <a:rPr lang="en-US" sz="1200" dirty="0" smtClean="0">
                <a:solidFill>
                  <a:prstClr val="black"/>
                </a:solidFill>
                <a:latin typeface="Arial"/>
                <a:hlinkClick r:id="rId9"/>
              </a:rPr>
              <a:t>www.grimm-jaud.de/index.php/blog/multithreading-in-c-17-und-c-20</a:t>
            </a:r>
            <a:endParaRPr lang="en-US" sz="1200" dirty="0" smtClean="0">
              <a:solidFill>
                <a:prstClr val="black"/>
              </a:solidFill>
              <a:latin typeface="Arial"/>
            </a:endParaRPr>
          </a:p>
        </p:txBody>
      </p:sp>
      <p:sp>
        <p:nvSpPr>
          <p:cNvPr id="19" name="Textplatzhalter 5"/>
          <p:cNvSpPr txBox="1">
            <a:spLocks/>
          </p:cNvSpPr>
          <p:nvPr/>
        </p:nvSpPr>
        <p:spPr>
          <a:xfrm>
            <a:off x="323528" y="3723878"/>
            <a:ext cx="1373482" cy="50405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lvl="2" indent="0" algn="ctr">
              <a:spcAft>
                <a:spcPts val="800"/>
              </a:spcAft>
              <a:buClr>
                <a:srgbClr val="B2B2B2"/>
              </a:buClr>
              <a:buFont typeface="Arial" pitchFamily="34" charset="0"/>
              <a:buNone/>
            </a:pPr>
            <a:r>
              <a:rPr lang="en-US" sz="1200" b="1" dirty="0" smtClean="0">
                <a:solidFill>
                  <a:prstClr val="black"/>
                </a:solidFill>
                <a:latin typeface="Arial"/>
              </a:rPr>
              <a:t>Multithreading in C++ 17/20</a:t>
            </a:r>
            <a:endParaRPr lang="en-US" sz="1200" b="1" dirty="0" smtClean="0">
              <a:solidFill>
                <a:prstClr val="black"/>
              </a:solidFill>
              <a:latin typeface="Arial"/>
            </a:endParaRPr>
          </a:p>
        </p:txBody>
      </p:sp>
    </p:spTree>
    <p:extLst>
      <p:ext uri="{BB962C8B-B14F-4D97-AF65-F5344CB8AC3E}">
        <p14:creationId xmlns:p14="http://schemas.microsoft.com/office/powerpoint/2010/main" val="42047217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p:txBody>
          <a:bodyPr>
            <a:normAutofit lnSpcReduction="10000"/>
          </a:bodyPr>
          <a:lstStyle/>
          <a:p>
            <a:r>
              <a:rPr lang="de-DE" dirty="0" smtClean="0"/>
              <a:t>Gerald </a:t>
            </a:r>
            <a:r>
              <a:rPr lang="de-DE" dirty="0" err="1" smtClean="0"/>
              <a:t>Fahrnholz</a:t>
            </a:r>
            <a:endParaRPr lang="de-DE" dirty="0"/>
          </a:p>
        </p:txBody>
      </p:sp>
      <p:sp>
        <p:nvSpPr>
          <p:cNvPr id="9" name="Textplatzhalter 8"/>
          <p:cNvSpPr>
            <a:spLocks noGrp="1"/>
          </p:cNvSpPr>
          <p:nvPr>
            <p:ph type="body" sz="quarter" idx="10"/>
          </p:nvPr>
        </p:nvSpPr>
        <p:spPr/>
        <p:txBody>
          <a:bodyPr/>
          <a:lstStyle/>
          <a:p>
            <a:r>
              <a:rPr lang="de-DE" dirty="0" smtClean="0"/>
              <a:t>Gerald.Fahrnholz@t-online.de</a:t>
            </a:r>
            <a:endParaRPr lang="de-DE" dirty="0"/>
          </a:p>
        </p:txBody>
      </p:sp>
    </p:spTree>
    <p:extLst>
      <p:ext uri="{BB962C8B-B14F-4D97-AF65-F5344CB8AC3E}">
        <p14:creationId xmlns:p14="http://schemas.microsoft.com/office/powerpoint/2010/main" val="2187551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a:t>Threads </a:t>
            </a:r>
            <a:r>
              <a:rPr lang="de-DE" dirty="0" err="1"/>
              <a:t>and</a:t>
            </a:r>
            <a:r>
              <a:rPr lang="de-DE" dirty="0"/>
              <a:t> </a:t>
            </a:r>
            <a:r>
              <a:rPr lang="de-DE" dirty="0" err="1"/>
              <a:t>objects</a:t>
            </a:r>
            <a:endParaRPr lang="de-DE" dirty="0"/>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8" name="Textplatzhalter 7"/>
          <p:cNvSpPr>
            <a:spLocks noGrp="1"/>
          </p:cNvSpPr>
          <p:nvPr>
            <p:ph type="body" sz="quarter" idx="12"/>
          </p:nvPr>
        </p:nvSpPr>
        <p:spPr/>
        <p:txBody>
          <a:bodyPr>
            <a:normAutofit lnSpcReduction="10000"/>
          </a:bodyPr>
          <a:lstStyle/>
          <a:p>
            <a:pPr algn="r"/>
            <a:r>
              <a:rPr lang="de-DE" dirty="0" err="1" smtClean="0"/>
              <a:t>Introduction</a:t>
            </a:r>
            <a:endParaRPr lang="de-DE" dirty="0"/>
          </a:p>
        </p:txBody>
      </p:sp>
      <p:sp>
        <p:nvSpPr>
          <p:cNvPr id="9" name="Textplatzhalter 8"/>
          <p:cNvSpPr>
            <a:spLocks noGrp="1"/>
          </p:cNvSpPr>
          <p:nvPr>
            <p:ph type="body" sz="quarter" idx="13"/>
          </p:nvPr>
        </p:nvSpPr>
        <p:spPr/>
        <p:txBody>
          <a:bodyPr/>
          <a:lstStyle/>
          <a:p>
            <a:pPr marL="0" lvl="1" indent="0">
              <a:lnSpc>
                <a:spcPct val="95000"/>
              </a:lnSpc>
              <a:spcAft>
                <a:spcPts val="800"/>
              </a:spcAft>
              <a:buClr>
                <a:srgbClr val="B2B2B2"/>
              </a:buClr>
              <a:buNone/>
            </a:pPr>
            <a:r>
              <a:rPr lang="en-US" sz="1600" b="1" dirty="0" err="1">
                <a:noFill/>
                <a:latin typeface="Arial"/>
              </a:rPr>
              <a:t>D</a:t>
            </a:r>
            <a:r>
              <a:rPr lang="en-US" sz="1600" b="1" dirty="0" err="1">
                <a:solidFill>
                  <a:srgbClr val="5A73B9"/>
                </a:solidFill>
                <a:latin typeface="Arial"/>
              </a:rPr>
              <a:t>Typical</a:t>
            </a:r>
            <a:r>
              <a:rPr lang="en-US" sz="1600" b="1" dirty="0">
                <a:solidFill>
                  <a:srgbClr val="5A73B9"/>
                </a:solidFill>
                <a:latin typeface="Arial"/>
              </a:rPr>
              <a:t> statements - wrong in most cases!</a:t>
            </a:r>
          </a:p>
          <a:p>
            <a:pPr marL="285750" lvl="1">
              <a:lnSpc>
                <a:spcPct val="95000"/>
              </a:lnSpc>
              <a:spcAft>
                <a:spcPts val="800"/>
              </a:spcAft>
              <a:buClr>
                <a:srgbClr val="B2B2B2"/>
              </a:buClr>
              <a:buFont typeface="Arial" panose="020B0604020202020204" pitchFamily="34" charset="0"/>
              <a:buChar char="•"/>
            </a:pPr>
            <a:r>
              <a:rPr lang="en-US" sz="1600" b="1" dirty="0">
                <a:solidFill>
                  <a:srgbClr val="000000"/>
                </a:solidFill>
                <a:latin typeface="Roboto"/>
              </a:rPr>
              <a:t>object A runs within a specific thread</a:t>
            </a:r>
            <a:br>
              <a:rPr lang="en-US" sz="1600" b="1" dirty="0">
                <a:solidFill>
                  <a:srgbClr val="000000"/>
                </a:solidFill>
                <a:latin typeface="Roboto"/>
              </a:rPr>
            </a:br>
            <a:r>
              <a:rPr lang="en-US" sz="1600" dirty="0">
                <a:solidFill>
                  <a:srgbClr val="000000"/>
                </a:solidFill>
                <a:latin typeface="Roboto"/>
              </a:rPr>
              <a:t>typically an object offers an interface or some public methods to be called by its clients. A client can use any thread he has access to for calling A's method. Object A simply has no influence on the choice of its clients. As a consequence </a:t>
            </a:r>
            <a:r>
              <a:rPr lang="en-US" sz="1600" i="1" u="sng" dirty="0">
                <a:solidFill>
                  <a:srgbClr val="000000"/>
                </a:solidFill>
                <a:latin typeface="Roboto"/>
              </a:rPr>
              <a:t>requests may arrive on any thread</a:t>
            </a:r>
            <a:r>
              <a:rPr lang="en-US" sz="1600" dirty="0">
                <a:solidFill>
                  <a:srgbClr val="000000"/>
                </a:solidFill>
                <a:latin typeface="Roboto"/>
              </a:rPr>
              <a:t>.</a:t>
            </a:r>
          </a:p>
          <a:p>
            <a:pPr marL="285750" lvl="1">
              <a:lnSpc>
                <a:spcPct val="95000"/>
              </a:lnSpc>
              <a:spcAft>
                <a:spcPts val="800"/>
              </a:spcAft>
              <a:buClr>
                <a:srgbClr val="B2B2B2"/>
              </a:buClr>
              <a:buFont typeface="Arial" panose="020B0604020202020204" pitchFamily="34" charset="0"/>
              <a:buChar char="•"/>
            </a:pPr>
            <a:r>
              <a:rPr lang="en-US" sz="1600" b="1" dirty="0">
                <a:solidFill>
                  <a:srgbClr val="000000"/>
                </a:solidFill>
                <a:latin typeface="Roboto"/>
              </a:rPr>
              <a:t>object B has a thread</a:t>
            </a:r>
            <a:r>
              <a:rPr lang="en-US" sz="1600" dirty="0">
                <a:solidFill>
                  <a:srgbClr val="000000"/>
                </a:solidFill>
                <a:latin typeface="Roboto"/>
              </a:rPr>
              <a:t> or </a:t>
            </a:r>
            <a:r>
              <a:rPr lang="en-US" sz="1600" b="1" dirty="0">
                <a:solidFill>
                  <a:srgbClr val="000000"/>
                </a:solidFill>
                <a:latin typeface="Roboto"/>
              </a:rPr>
              <a:t>some thread belongs to an object</a:t>
            </a:r>
            <a:br>
              <a:rPr lang="en-US" sz="1600" b="1" dirty="0">
                <a:solidFill>
                  <a:srgbClr val="000000"/>
                </a:solidFill>
                <a:latin typeface="Roboto"/>
              </a:rPr>
            </a:br>
            <a:r>
              <a:rPr lang="en-US" sz="1600" dirty="0" err="1">
                <a:solidFill>
                  <a:srgbClr val="000000"/>
                </a:solidFill>
                <a:latin typeface="Roboto"/>
              </a:rPr>
              <a:t>Object</a:t>
            </a:r>
            <a:r>
              <a:rPr lang="en-US" sz="1600" dirty="0">
                <a:solidFill>
                  <a:srgbClr val="000000"/>
                </a:solidFill>
                <a:latin typeface="Roboto"/>
              </a:rPr>
              <a:t> B may create a thread. But in the moment when object B calls </a:t>
            </a:r>
            <a:r>
              <a:rPr lang="en-US" sz="1600" u="sng" dirty="0">
                <a:solidFill>
                  <a:srgbClr val="000000"/>
                </a:solidFill>
                <a:latin typeface="Roboto"/>
              </a:rPr>
              <a:t>some other part of the SW </a:t>
            </a:r>
            <a:r>
              <a:rPr lang="en-US" sz="1600" dirty="0">
                <a:solidFill>
                  <a:srgbClr val="000000"/>
                </a:solidFill>
                <a:latin typeface="Roboto"/>
              </a:rPr>
              <a:t>these part </a:t>
            </a:r>
            <a:r>
              <a:rPr lang="en-US" sz="1600" u="sng" dirty="0">
                <a:solidFill>
                  <a:srgbClr val="000000"/>
                </a:solidFill>
                <a:latin typeface="Roboto"/>
              </a:rPr>
              <a:t>has full access to B's thread </a:t>
            </a:r>
            <a:r>
              <a:rPr lang="en-US" sz="1600" dirty="0">
                <a:solidFill>
                  <a:srgbClr val="000000"/>
                </a:solidFill>
                <a:latin typeface="Roboto"/>
              </a:rPr>
              <a:t>and can do any thing with it (e.g. block it for an indefinite time length)</a:t>
            </a:r>
            <a:endParaRPr lang="en-US" sz="1600" b="1" dirty="0">
              <a:solidFill>
                <a:srgbClr val="000000"/>
              </a:solidFill>
              <a:latin typeface="Roboto"/>
            </a:endParaRPr>
          </a:p>
          <a:p>
            <a:endParaRPr lang="de-DE" dirty="0"/>
          </a:p>
        </p:txBody>
      </p:sp>
    </p:spTree>
    <p:extLst>
      <p:ext uri="{BB962C8B-B14F-4D97-AF65-F5344CB8AC3E}">
        <p14:creationId xmlns:p14="http://schemas.microsoft.com/office/powerpoint/2010/main" val="2643630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2"/>
          </p:nvPr>
        </p:nvSpPr>
        <p:spPr>
          <a:xfrm>
            <a:off x="684212" y="842963"/>
            <a:ext cx="4463851" cy="720675"/>
          </a:xfrm>
        </p:spPr>
        <p:txBody>
          <a:bodyPr>
            <a:normAutofit fontScale="92500"/>
          </a:bodyPr>
          <a:lstStyle/>
          <a:p>
            <a:r>
              <a:rPr lang="de-DE" dirty="0" err="1" smtClean="0"/>
              <a:t>Running</a:t>
            </a:r>
            <a:r>
              <a:rPr lang="de-DE" dirty="0" smtClean="0"/>
              <a:t> multiple </a:t>
            </a:r>
            <a:r>
              <a:rPr lang="de-DE" dirty="0" err="1" smtClean="0"/>
              <a:t>threads</a:t>
            </a:r>
            <a:endParaRPr lang="de-DE" dirty="0"/>
          </a:p>
        </p:txBody>
      </p:sp>
      <p:sp>
        <p:nvSpPr>
          <p:cNvPr id="13" name="Fußzeilenplatzhalter 12"/>
          <p:cNvSpPr>
            <a:spLocks noGrp="1"/>
          </p:cNvSpPr>
          <p:nvPr>
            <p:ph type="ftr" sz="quarter" idx="11"/>
          </p:nvPr>
        </p:nvSpPr>
        <p:spPr/>
        <p:txBody>
          <a:bodyPr/>
          <a:lstStyle/>
          <a:p>
            <a:pPr algn="l"/>
            <a:r>
              <a:rPr lang="de-DE" smtClean="0"/>
              <a:t>Multithreading</a:t>
            </a:r>
            <a:endParaRPr lang="de-DE" dirty="0"/>
          </a:p>
        </p:txBody>
      </p:sp>
      <p:sp>
        <p:nvSpPr>
          <p:cNvPr id="14" name="Datumsplatzhalter 13"/>
          <p:cNvSpPr>
            <a:spLocks noGrp="1"/>
          </p:cNvSpPr>
          <p:nvPr>
            <p:ph type="dt" sz="half" idx="10"/>
          </p:nvPr>
        </p:nvSpPr>
        <p:spPr/>
        <p:txBody>
          <a:bodyPr/>
          <a:lstStyle/>
          <a:p>
            <a:pPr algn="r"/>
            <a:r>
              <a:rPr lang="de-DE" smtClean="0"/>
              <a:t>Gerald Fahrnholz - April 2017</a:t>
            </a:r>
            <a:endParaRPr lang="de-DE" dirty="0"/>
          </a:p>
        </p:txBody>
      </p:sp>
    </p:spTree>
    <p:extLst>
      <p:ext uri="{BB962C8B-B14F-4D97-AF65-F5344CB8AC3E}">
        <p14:creationId xmlns:p14="http://schemas.microsoft.com/office/powerpoint/2010/main" val="1592475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Simply</a:t>
            </a:r>
            <a:r>
              <a:rPr lang="de-DE" dirty="0"/>
              <a:t> </a:t>
            </a:r>
            <a:r>
              <a:rPr lang="de-DE" dirty="0" err="1"/>
              <a:t>starting</a:t>
            </a:r>
            <a:r>
              <a:rPr lang="de-DE" dirty="0"/>
              <a:t> a </a:t>
            </a:r>
            <a:r>
              <a:rPr lang="de-DE" dirty="0" err="1"/>
              <a:t>thread</a:t>
            </a:r>
            <a:endParaRPr lang="de-DE" dirty="0"/>
          </a:p>
        </p:txBody>
      </p:sp>
      <p:sp>
        <p:nvSpPr>
          <p:cNvPr id="2" name="Datumsplatzhalter 1"/>
          <p:cNvSpPr>
            <a:spLocks noGrp="1"/>
          </p:cNvSpPr>
          <p:nvPr>
            <p:ph type="dt" sz="half" idx="10"/>
          </p:nvPr>
        </p:nvSpPr>
        <p:spPr/>
        <p:txBody>
          <a:bodyPr/>
          <a:lstStyle/>
          <a:p>
            <a:pPr algn="r"/>
            <a:r>
              <a:rPr lang="de-DE" dirty="0" smtClean="0"/>
              <a:t>Gerald </a:t>
            </a:r>
            <a:r>
              <a:rPr lang="de-DE" dirty="0" err="1" smtClean="0"/>
              <a:t>Fahrnholz</a:t>
            </a:r>
            <a:r>
              <a:rPr lang="de-DE" dirty="0" smtClean="0"/>
              <a:t> - April 2017</a:t>
            </a:r>
            <a:endParaRPr lang="de-DE" dirty="0"/>
          </a:p>
        </p:txBody>
      </p:sp>
      <p:sp>
        <p:nvSpPr>
          <p:cNvPr id="3" name="Fußzeilenplatzhalter 2"/>
          <p:cNvSpPr>
            <a:spLocks noGrp="1"/>
          </p:cNvSpPr>
          <p:nvPr>
            <p:ph type="ftr" sz="quarter" idx="11"/>
          </p:nvPr>
        </p:nvSpPr>
        <p:spPr/>
        <p:txBody>
          <a:bodyPr/>
          <a:lstStyle/>
          <a:p>
            <a:pPr algn="l"/>
            <a:r>
              <a:rPr lang="de-DE" smtClean="0"/>
              <a:t>Multithreading</a:t>
            </a:r>
            <a:endParaRPr lang="de-DE" dirty="0"/>
          </a:p>
        </p:txBody>
      </p:sp>
      <p:sp>
        <p:nvSpPr>
          <p:cNvPr id="6" name="Textplatzhalter 5"/>
          <p:cNvSpPr>
            <a:spLocks noGrp="1"/>
          </p:cNvSpPr>
          <p:nvPr>
            <p:ph type="body" sz="quarter" idx="12"/>
          </p:nvPr>
        </p:nvSpPr>
        <p:spPr/>
        <p:txBody>
          <a:bodyPr>
            <a:normAutofit fontScale="92500"/>
          </a:bodyPr>
          <a:lstStyle/>
          <a:p>
            <a:r>
              <a:rPr lang="de-DE" dirty="0" err="1"/>
              <a:t>Running</a:t>
            </a:r>
            <a:r>
              <a:rPr lang="de-DE" dirty="0"/>
              <a:t> multiple </a:t>
            </a:r>
            <a:r>
              <a:rPr lang="de-DE" dirty="0" err="1"/>
              <a:t>threads</a:t>
            </a:r>
            <a:endParaRPr lang="de-DE" dirty="0"/>
          </a:p>
          <a:p>
            <a:endParaRPr lang="de-DE" dirty="0"/>
          </a:p>
        </p:txBody>
      </p:sp>
      <p:sp>
        <p:nvSpPr>
          <p:cNvPr id="13" name="Textplatzhalter 5"/>
          <p:cNvSpPr txBox="1">
            <a:spLocks/>
          </p:cNvSpPr>
          <p:nvPr/>
        </p:nvSpPr>
        <p:spPr>
          <a:xfrm>
            <a:off x="251520" y="699542"/>
            <a:ext cx="8503672" cy="50405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95000"/>
              </a:lnSpc>
              <a:spcBef>
                <a:spcPct val="20000"/>
              </a:spcBef>
              <a:spcAft>
                <a:spcPts val="800"/>
              </a:spcAft>
              <a:buClr>
                <a:srgbClr val="B2B2B2"/>
              </a:buClr>
              <a:buSzTx/>
              <a:buFont typeface="Arial" pitchFamily="34"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Arial" pitchFamily="34" charset="0"/>
              </a:rPr>
              <a:t>Assume you have an arbitrary function to execute something:</a:t>
            </a:r>
            <a:endParaRPr kumimoji="0" lang="de-DE" sz="1600" b="0" i="0" u="none" strike="noStrike" kern="1200" cap="none" spc="0" normalizeH="0" baseline="0" noProof="0" dirty="0">
              <a:ln>
                <a:noFill/>
              </a:ln>
              <a:solidFill>
                <a:sysClr val="windowText" lastClr="000000"/>
              </a:solidFill>
              <a:effectLst/>
              <a:uLnTx/>
              <a:uFillTx/>
              <a:latin typeface="Arial"/>
              <a:ea typeface="+mn-ea"/>
              <a:cs typeface="Arial" pitchFamily="34" charset="0"/>
            </a:endParaRPr>
          </a:p>
        </p:txBody>
      </p:sp>
      <p:sp>
        <p:nvSpPr>
          <p:cNvPr id="14" name="Rechteck 13"/>
          <p:cNvSpPr/>
          <p:nvPr/>
        </p:nvSpPr>
        <p:spPr>
          <a:xfrm>
            <a:off x="258248" y="987574"/>
            <a:ext cx="5177848" cy="338554"/>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000000"/>
                </a:solidFill>
                <a:effectLst/>
                <a:highlight>
                  <a:srgbClr val="FFFFFF"/>
                </a:highlight>
                <a:uLnTx/>
                <a:uFillTx/>
                <a:latin typeface="Consolas"/>
              </a:rPr>
              <a:t>DoProcessSomething</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600" b="0" i="0" u="none" strike="noStrike" kern="0" cap="none" spc="0" normalizeH="0" baseline="0" noProof="0" dirty="0" err="1" smtClean="0">
                <a:ln>
                  <a:noFill/>
                </a:ln>
                <a:solidFill>
                  <a:srgbClr val="0000FF"/>
                </a:solidFill>
                <a:effectLst/>
                <a:highlight>
                  <a:srgbClr val="FFFFFF"/>
                </a:highlight>
                <a:uLnTx/>
                <a:uFillTx/>
                <a:latin typeface="Consolas"/>
              </a:rPr>
              <a:t>int</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600" b="0" i="0" u="none" strike="noStrike" kern="0" cap="none" spc="0" normalizeH="0" baseline="0" noProof="0" dirty="0" err="1" smtClean="0">
                <a:ln>
                  <a:noFill/>
                </a:ln>
                <a:solidFill>
                  <a:srgbClr val="808080"/>
                </a:solidFill>
                <a:effectLst/>
                <a:highlight>
                  <a:srgbClr val="FFFFFF"/>
                </a:highlight>
                <a:uLnTx/>
                <a:uFillTx/>
                <a:latin typeface="Consolas"/>
              </a:rPr>
              <a:t>in_val</a:t>
            </a:r>
            <a:r>
              <a:rPr kumimoji="0" lang="de-DE" sz="1600" b="0" i="0" u="none" strike="noStrike" kern="0" cap="none" spc="0" normalizeH="0" baseline="0" noProof="0" dirty="0" smtClean="0">
                <a:ln>
                  <a:noFill/>
                </a:ln>
                <a:solidFill>
                  <a:srgbClr val="000000"/>
                </a:solidFill>
                <a:effectLst/>
                <a:highlight>
                  <a:srgbClr val="FFFFFF"/>
                </a:highlight>
                <a:uLnTx/>
                <a:uFillTx/>
                <a:latin typeface="Consolas"/>
              </a:rPr>
              <a:t>) {...}</a:t>
            </a:r>
          </a:p>
        </p:txBody>
      </p:sp>
      <p:sp>
        <p:nvSpPr>
          <p:cNvPr id="15" name="Rechteck 14"/>
          <p:cNvSpPr/>
          <p:nvPr/>
        </p:nvSpPr>
        <p:spPr>
          <a:xfrm>
            <a:off x="258248" y="1834827"/>
            <a:ext cx="7344816" cy="1384995"/>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808080"/>
                </a:solidFill>
                <a:effectLst/>
                <a:highlight>
                  <a:srgbClr val="FFFFFF"/>
                </a:highlight>
                <a:uLnTx/>
                <a:uFillTx/>
                <a:latin typeface="Consolas"/>
              </a:rPr>
              <a:t>#</a:t>
            </a:r>
            <a:r>
              <a:rPr kumimoji="0" lang="de-DE" sz="1600" b="0" i="0" u="none" strike="noStrike" kern="0" cap="none" spc="0" normalizeH="0" baseline="0" noProof="0" dirty="0" err="1" smtClean="0">
                <a:ln>
                  <a:noFill/>
                </a:ln>
                <a:solidFill>
                  <a:srgbClr val="808080"/>
                </a:solidFill>
                <a:effectLst/>
                <a:highlight>
                  <a:srgbClr val="FFFFFF"/>
                </a:highlight>
                <a:uLnTx/>
                <a:uFillTx/>
                <a:latin typeface="Consolas"/>
              </a:rPr>
              <a:t>include</a:t>
            </a:r>
            <a:r>
              <a:rPr kumimoji="0" lang="de-DE" sz="1600" b="0" i="0" u="none" strike="noStrike" kern="0" cap="none" spc="0" normalizeH="0" baseline="0" noProof="0" dirty="0" smtClean="0">
                <a:ln>
                  <a:noFill/>
                </a:ln>
                <a:solidFill>
                  <a:srgbClr val="A31515"/>
                </a:solidFill>
                <a:effectLst/>
                <a:highlight>
                  <a:srgbClr val="FFFFFF"/>
                </a:highlight>
                <a:uLnTx/>
                <a:uFillTx/>
                <a:latin typeface="Consolas"/>
              </a:rPr>
              <a:t>&lt;</a:t>
            </a:r>
            <a:r>
              <a:rPr kumimoji="0" lang="de-DE" sz="1600" b="0" i="0" u="none" strike="noStrike" kern="0" cap="none" spc="0" normalizeH="0" baseline="0" noProof="0" dirty="0" err="1" smtClean="0">
                <a:ln>
                  <a:noFill/>
                </a:ln>
                <a:solidFill>
                  <a:srgbClr val="A31515"/>
                </a:solidFill>
                <a:effectLst/>
                <a:highlight>
                  <a:srgbClr val="FFFFFF"/>
                </a:highlight>
                <a:uLnTx/>
                <a:uFillTx/>
                <a:latin typeface="Consolas"/>
              </a:rPr>
              <a:t>thread</a:t>
            </a:r>
            <a:r>
              <a:rPr kumimoji="0" lang="de-DE" sz="1600" b="0" i="0" u="none" strike="noStrike" kern="0" cap="none" spc="0" normalizeH="0" baseline="0" noProof="0" dirty="0" smtClean="0">
                <a:ln>
                  <a:noFill/>
                </a:ln>
                <a:solidFill>
                  <a:srgbClr val="A31515"/>
                </a:solidFill>
                <a:effectLst/>
                <a:highlight>
                  <a:srgbClr val="FFFFFF"/>
                </a:highlight>
                <a:uLnTx/>
                <a:uFillTx/>
                <a:latin typeface="Consolas"/>
              </a:rPr>
              <a:t>&gt;</a:t>
            </a: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6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800" b="1" i="0" u="none" strike="noStrike" kern="0" cap="none" spc="0" normalizeH="0" baseline="0" noProof="0" dirty="0" smtClean="0">
                <a:ln>
                  <a:noFill/>
                </a:ln>
                <a:solidFill>
                  <a:srgbClr val="2B91AF"/>
                </a:solidFill>
                <a:effectLst/>
                <a:highlight>
                  <a:srgbClr val="FFFFFF"/>
                </a:highlight>
                <a:uLnTx/>
                <a:uFillTx/>
                <a:latin typeface="Consolas"/>
              </a:rPr>
              <a:t>thread</a:t>
            </a:r>
            <a:r>
              <a:rPr kumimoji="0" lang="en-US" sz="1600" b="0" i="0" u="none" strike="noStrike" kern="0" cap="none" spc="0" normalizeH="0" baseline="0" noProof="0" dirty="0" smtClean="0">
                <a:ln>
                  <a:noFill/>
                </a:ln>
                <a:solidFill>
                  <a:srgbClr val="000000"/>
                </a:solidFill>
                <a:effectLst/>
                <a:highlight>
                  <a:srgbClr val="FFFFFF"/>
                </a:highlight>
                <a:uLnTx/>
                <a:uFillTx/>
                <a:latin typeface="Consolas"/>
              </a:rPr>
              <a:t> t(DoSomething, 17); </a:t>
            </a: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immediately starts thread</a:t>
            </a:r>
            <a:endParaRPr kumimoji="0" lang="en-US"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 do other things while DoSomething() is executed</a:t>
            </a:r>
            <a:endParaRPr kumimoji="0" lang="en-US" sz="16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smtClean="0">
                <a:ln>
                  <a:noFill/>
                </a:ln>
                <a:solidFill>
                  <a:srgbClr val="000000"/>
                </a:solidFill>
                <a:effectLst/>
                <a:highlight>
                  <a:srgbClr val="FFFFFF"/>
                </a:highlight>
                <a:uLnTx/>
                <a:uFillTx/>
                <a:latin typeface="Consolas"/>
              </a:rPr>
              <a:t>t.</a:t>
            </a:r>
            <a:r>
              <a:rPr kumimoji="0" lang="en-US" sz="1800" b="1" i="0" u="none" strike="noStrike" kern="0" cap="none" spc="0" normalizeH="0" baseline="0" noProof="0" dirty="0" err="1" smtClean="0">
                <a:ln>
                  <a:noFill/>
                </a:ln>
                <a:solidFill>
                  <a:srgbClr val="000000"/>
                </a:solidFill>
                <a:effectLst/>
                <a:highlight>
                  <a:srgbClr val="FFFFFF"/>
                </a:highlight>
                <a:uLnTx/>
                <a:uFillTx/>
                <a:latin typeface="Consolas"/>
              </a:rPr>
              <a:t>join</a:t>
            </a:r>
            <a:r>
              <a:rPr kumimoji="0" lang="en-US" sz="16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600" b="0" i="0" u="none" strike="noStrike" kern="0" cap="none" spc="0" normalizeH="0" baseline="0" noProof="0" dirty="0" smtClean="0">
                <a:ln>
                  <a:noFill/>
                </a:ln>
                <a:solidFill>
                  <a:srgbClr val="008000"/>
                </a:solidFill>
                <a:effectLst/>
                <a:highlight>
                  <a:srgbClr val="FFFFFF"/>
                </a:highlight>
                <a:uLnTx/>
                <a:uFillTx/>
                <a:latin typeface="Consolas"/>
              </a:rPr>
              <a:t>// Wait until thread has finished</a:t>
            </a:r>
            <a:endParaRPr kumimoji="0" lang="en-US" sz="1600" b="0" i="0" u="none" strike="noStrike" kern="0" cap="none" spc="0" normalizeH="0" baseline="0" noProof="0" dirty="0" smtClean="0">
              <a:ln>
                <a:noFill/>
              </a:ln>
              <a:solidFill>
                <a:srgbClr val="000000"/>
              </a:solidFill>
              <a:effectLst/>
              <a:highlight>
                <a:srgbClr val="FFFFFF"/>
              </a:highlight>
              <a:uLnTx/>
              <a:uFillTx/>
              <a:latin typeface="Consolas"/>
            </a:endParaRPr>
          </a:p>
        </p:txBody>
      </p:sp>
      <p:sp>
        <p:nvSpPr>
          <p:cNvPr id="16" name="Textplatzhalter 5"/>
          <p:cNvSpPr txBox="1">
            <a:spLocks/>
          </p:cNvSpPr>
          <p:nvPr/>
        </p:nvSpPr>
        <p:spPr>
          <a:xfrm>
            <a:off x="258248" y="1582799"/>
            <a:ext cx="8503672" cy="504056"/>
          </a:xfrm>
          <a:prstGeom prst="rect">
            <a:avLst/>
          </a:prstGeom>
        </p:spPr>
        <p:txBody>
          <a:bodyPr vert="horz" lIns="0" tIns="0" rIns="0" bIns="0" rtlCol="0">
            <a:noAutofit/>
          </a:bodyPr>
          <a:lstStyle>
            <a:lvl1pPr marL="180000" indent="-180000" algn="l" defTabSz="914400" rtl="0" eaLnBrk="1" latinLnBrk="0" hangingPunct="1">
              <a:lnSpc>
                <a:spcPct val="95000"/>
              </a:lnSpc>
              <a:spcBef>
                <a:spcPct val="20000"/>
              </a:spcBef>
              <a:spcAft>
                <a:spcPts val="800"/>
              </a:spcAft>
              <a:buClr>
                <a:schemeClr val="bg2"/>
              </a:buClr>
              <a:buFont typeface="Arial" panose="020B0604020202020204" pitchFamily="34" charset="0"/>
              <a:buChar char="•"/>
              <a:defRPr sz="1800" b="0" kern="1200">
                <a:solidFill>
                  <a:schemeClr val="tx1"/>
                </a:solidFill>
                <a:latin typeface="+mn-lt"/>
                <a:ea typeface="+mn-ea"/>
                <a:cs typeface="Arial" pitchFamily="34" charset="0"/>
              </a:defRPr>
            </a:lvl1pPr>
            <a:lvl2pPr marL="0" indent="0" algn="l" defTabSz="914400" rtl="0" eaLnBrk="1" latinLnBrk="0" hangingPunct="1">
              <a:lnSpc>
                <a:spcPct val="95000"/>
              </a:lnSpc>
              <a:spcBef>
                <a:spcPts val="432"/>
              </a:spcBef>
              <a:spcAft>
                <a:spcPts val="0"/>
              </a:spcAft>
              <a:buClr>
                <a:schemeClr val="bg2"/>
              </a:buClr>
              <a:buFont typeface="Arial" pitchFamily="34" charset="0"/>
              <a:buNone/>
              <a:defRPr sz="1800" b="1" kern="1200">
                <a:solidFill>
                  <a:schemeClr val="accent2"/>
                </a:solidFill>
                <a:latin typeface="+mn-lt"/>
                <a:ea typeface="+mn-ea"/>
                <a:cs typeface="Arial" pitchFamily="34" charset="0"/>
              </a:defRPr>
            </a:lvl2pPr>
            <a:lvl3pPr marL="356400" indent="-144000" algn="l" defTabSz="914400" rtl="0" eaLnBrk="1" latinLnBrk="0" hangingPunct="1">
              <a:spcBef>
                <a:spcPts val="360"/>
              </a:spcBef>
              <a:spcAft>
                <a:spcPts val="420"/>
              </a:spcAft>
              <a:buClr>
                <a:schemeClr val="bg2"/>
              </a:buClr>
              <a:buFont typeface="Arial" pitchFamily="34" charset="0"/>
              <a:buChar char="•"/>
              <a:defRPr sz="1500" kern="1200" baseline="0">
                <a:solidFill>
                  <a:schemeClr val="tx1"/>
                </a:solidFill>
                <a:latin typeface="+mn-lt"/>
                <a:ea typeface="+mn-ea"/>
                <a:cs typeface="Arial" pitchFamily="34" charset="0"/>
              </a:defRPr>
            </a:lvl3pPr>
            <a:lvl4pPr marL="633600" indent="-126000" algn="l" defTabSz="914400" rtl="0" eaLnBrk="1" latinLnBrk="0" hangingPunct="1">
              <a:spcBef>
                <a:spcPts val="336"/>
              </a:spcBef>
              <a:spcAft>
                <a:spcPts val="540"/>
              </a:spcAft>
              <a:buClrTx/>
              <a:buFont typeface="Arial" panose="020B0604020202020204" pitchFamily="34" charset="0"/>
              <a:buChar char="•"/>
              <a:defRPr sz="1400" kern="1200">
                <a:solidFill>
                  <a:schemeClr val="tx1"/>
                </a:solidFill>
                <a:latin typeface="+mn-lt"/>
                <a:ea typeface="+mn-ea"/>
                <a:cs typeface="Arial" pitchFamily="34" charset="0"/>
              </a:defRPr>
            </a:lvl4pPr>
            <a:lvl5pPr marL="864000" indent="-176400" algn="l" defTabSz="914400" rtl="0" eaLnBrk="1" latinLnBrk="0" hangingPunct="1">
              <a:spcBef>
                <a:spcPts val="312"/>
              </a:spcBef>
              <a:spcAft>
                <a:spcPts val="468"/>
              </a:spcAft>
              <a:buFont typeface="Symbol" panose="05050102010706020507" pitchFamily="18" charset="2"/>
              <a:buChar char="-"/>
              <a:defRPr sz="13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ct val="20000"/>
              </a:spcBef>
              <a:spcAft>
                <a:spcPts val="800"/>
              </a:spcAft>
              <a:buClr>
                <a:srgbClr val="B2B2B2"/>
              </a:buClr>
            </a:pPr>
            <a:r>
              <a:rPr lang="en-US" sz="1600" b="0" dirty="0">
                <a:solidFill>
                  <a:prstClr val="black"/>
                </a:solidFill>
                <a:latin typeface="Arial"/>
              </a:rPr>
              <a:t>You can execute this function within a separate thread:</a:t>
            </a:r>
            <a:endParaRPr lang="de-DE" sz="1600" b="0" dirty="0">
              <a:solidFill>
                <a:prstClr val="black"/>
              </a:solidFill>
              <a:latin typeface="Arial"/>
            </a:endParaRPr>
          </a:p>
        </p:txBody>
      </p:sp>
      <p:sp>
        <p:nvSpPr>
          <p:cNvPr id="17" name="Rechteck 16"/>
          <p:cNvSpPr/>
          <p:nvPr/>
        </p:nvSpPr>
        <p:spPr>
          <a:xfrm>
            <a:off x="258248" y="3326670"/>
            <a:ext cx="8503672" cy="1323439"/>
          </a:xfrm>
          <a:prstGeom prst="rect">
            <a:avLst/>
          </a:prstGeom>
        </p:spPr>
        <p:txBody>
          <a:bodyPr wrap="square">
            <a:spAutoFit/>
          </a:bodyPr>
          <a:lstStyle/>
          <a:p>
            <a:pPr marL="285750" indent="-285750">
              <a:buFont typeface="Arial" panose="020B0604020202020204" pitchFamily="34" charset="0"/>
              <a:buChar char="•"/>
            </a:pPr>
            <a:r>
              <a:rPr lang="en-US" sz="1600" dirty="0">
                <a:solidFill>
                  <a:prstClr val="black"/>
                </a:solidFill>
                <a:latin typeface="Arial"/>
              </a:rPr>
              <a:t>there is no generic way to access any results from the thread </a:t>
            </a:r>
            <a:r>
              <a:rPr lang="en-US" sz="1600" dirty="0" smtClean="0">
                <a:solidFill>
                  <a:prstClr val="black"/>
                </a:solidFill>
                <a:latin typeface="Arial"/>
              </a:rPr>
              <a:t>execution</a:t>
            </a:r>
          </a:p>
          <a:p>
            <a:pPr marL="285750" indent="-285750">
              <a:buFont typeface="Arial" panose="020B0604020202020204" pitchFamily="34" charset="0"/>
              <a:buChar char="•"/>
            </a:pPr>
            <a:r>
              <a:rPr lang="en-US" sz="1600" dirty="0" smtClean="0">
                <a:solidFill>
                  <a:prstClr val="black"/>
                </a:solidFill>
                <a:latin typeface="Arial"/>
              </a:rPr>
              <a:t>usually </a:t>
            </a:r>
            <a:r>
              <a:rPr lang="en-US" sz="1600" dirty="0">
                <a:solidFill>
                  <a:prstClr val="black"/>
                </a:solidFill>
                <a:latin typeface="Arial"/>
              </a:rPr>
              <a:t>threads are working with </a:t>
            </a:r>
            <a:r>
              <a:rPr lang="en-US" sz="1600" b="1" dirty="0">
                <a:solidFill>
                  <a:prstClr val="black"/>
                </a:solidFill>
                <a:latin typeface="Arial"/>
              </a:rPr>
              <a:t>shared data </a:t>
            </a:r>
            <a:r>
              <a:rPr lang="en-US" sz="1600" dirty="0">
                <a:solidFill>
                  <a:prstClr val="black"/>
                </a:solidFill>
                <a:latin typeface="Arial"/>
              </a:rPr>
              <a:t>where they can store their </a:t>
            </a:r>
            <a:r>
              <a:rPr lang="en-US" sz="1600" dirty="0" smtClean="0">
                <a:solidFill>
                  <a:prstClr val="black"/>
                </a:solidFill>
                <a:latin typeface="Arial"/>
              </a:rPr>
              <a:t>results, for </a:t>
            </a:r>
            <a:r>
              <a:rPr lang="en-US" sz="1600" dirty="0">
                <a:solidFill>
                  <a:prstClr val="black"/>
                </a:solidFill>
                <a:latin typeface="Arial"/>
              </a:rPr>
              <a:t>safe data access </a:t>
            </a:r>
            <a:r>
              <a:rPr lang="en-US" sz="1600" dirty="0" smtClean="0">
                <a:solidFill>
                  <a:prstClr val="black"/>
                </a:solidFill>
                <a:latin typeface="Arial"/>
              </a:rPr>
              <a:t>use synchronization </a:t>
            </a:r>
            <a:r>
              <a:rPr lang="en-US" sz="1600" dirty="0">
                <a:solidFill>
                  <a:prstClr val="black"/>
                </a:solidFill>
                <a:latin typeface="Arial"/>
              </a:rPr>
              <a:t>means (e.g. </a:t>
            </a:r>
            <a:r>
              <a:rPr lang="en-US" sz="1600" b="1" dirty="0" err="1">
                <a:solidFill>
                  <a:prstClr val="black"/>
                </a:solidFill>
                <a:latin typeface="Arial"/>
              </a:rPr>
              <a:t>mutexes</a:t>
            </a:r>
            <a:r>
              <a:rPr lang="en-US" sz="1600" dirty="0" smtClean="0">
                <a:solidFill>
                  <a:prstClr val="black"/>
                </a:solidFill>
                <a:latin typeface="Arial"/>
              </a:rPr>
              <a:t>)</a:t>
            </a:r>
          </a:p>
          <a:p>
            <a:pPr marL="285750" indent="-285750">
              <a:buFont typeface="Arial" panose="020B0604020202020204" pitchFamily="34" charset="0"/>
              <a:buChar char="•"/>
            </a:pPr>
            <a:r>
              <a:rPr lang="en-US" sz="1600" dirty="0">
                <a:solidFill>
                  <a:prstClr val="black"/>
                </a:solidFill>
                <a:latin typeface="Arial"/>
              </a:rPr>
              <a:t>the </a:t>
            </a:r>
            <a:r>
              <a:rPr lang="en-US" sz="1600" b="1" dirty="0">
                <a:solidFill>
                  <a:prstClr val="black"/>
                </a:solidFill>
                <a:latin typeface="Arial"/>
              </a:rPr>
              <a:t>whole process will be aborted </a:t>
            </a:r>
            <a:r>
              <a:rPr lang="en-US" sz="1600" dirty="0" smtClean="0">
                <a:solidFill>
                  <a:prstClr val="black"/>
                </a:solidFill>
                <a:latin typeface="Arial"/>
              </a:rPr>
              <a:t>if the thread function has an </a:t>
            </a:r>
            <a:r>
              <a:rPr lang="en-US" sz="1600" b="1" dirty="0" smtClean="0">
                <a:solidFill>
                  <a:prstClr val="black"/>
                </a:solidFill>
                <a:latin typeface="Arial"/>
              </a:rPr>
              <a:t>uncaught exception </a:t>
            </a:r>
            <a:r>
              <a:rPr lang="en-US" sz="1600" dirty="0" smtClean="0">
                <a:solidFill>
                  <a:prstClr val="black"/>
                </a:solidFill>
                <a:latin typeface="Arial"/>
              </a:rPr>
              <a:t>or a thread object is deleted without calling </a:t>
            </a:r>
            <a:r>
              <a:rPr lang="en-US" sz="1600" b="1" dirty="0" smtClean="0">
                <a:solidFill>
                  <a:prstClr val="black"/>
                </a:solidFill>
                <a:latin typeface="Arial"/>
              </a:rPr>
              <a:t>join</a:t>
            </a:r>
            <a:r>
              <a:rPr lang="en-US" sz="1600" dirty="0" smtClean="0">
                <a:solidFill>
                  <a:prstClr val="black"/>
                </a:solidFill>
                <a:latin typeface="Arial"/>
              </a:rPr>
              <a:t>()</a:t>
            </a:r>
            <a:endParaRPr lang="de-DE" sz="1600" dirty="0">
              <a:solidFill>
                <a:prstClr val="black"/>
              </a:solidFill>
              <a:latin typeface="Arial"/>
            </a:endParaRPr>
          </a:p>
        </p:txBody>
      </p:sp>
    </p:spTree>
    <p:extLst>
      <p:ext uri="{BB962C8B-B14F-4D97-AF65-F5344CB8AC3E}">
        <p14:creationId xmlns:p14="http://schemas.microsoft.com/office/powerpoint/2010/main" val="169956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Thread sample </a:t>
            </a:r>
            <a:r>
              <a:rPr lang="de-DE" dirty="0" err="1"/>
              <a:t>without</a:t>
            </a:r>
            <a:r>
              <a:rPr lang="de-DE" dirty="0"/>
              <a:t> </a:t>
            </a:r>
            <a:r>
              <a:rPr lang="de-DE" dirty="0" err="1"/>
              <a:t>synchronization</a:t>
            </a:r>
            <a:r>
              <a:rPr lang="de-DE" dirty="0"/>
              <a:t> 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5" name="Textplatzhalter 4"/>
          <p:cNvSpPr>
            <a:spLocks noGrp="1"/>
          </p:cNvSpPr>
          <p:nvPr>
            <p:ph type="body" sz="quarter" idx="12"/>
          </p:nvPr>
        </p:nvSpPr>
        <p:spPr/>
        <p:txBody>
          <a:bodyPr>
            <a:normAutofit fontScale="92500"/>
          </a:bodyPr>
          <a:lstStyle/>
          <a:p>
            <a:pPr algn="r"/>
            <a:r>
              <a:rPr lang="de-DE" dirty="0" err="1"/>
              <a:t>Running</a:t>
            </a:r>
            <a:r>
              <a:rPr lang="de-DE" dirty="0"/>
              <a:t> multiple </a:t>
            </a:r>
            <a:r>
              <a:rPr lang="de-DE" dirty="0" err="1"/>
              <a:t>threads</a:t>
            </a:r>
            <a:endParaRPr lang="de-DE" dirty="0"/>
          </a:p>
          <a:p>
            <a:endParaRPr lang="de-DE" dirty="0"/>
          </a:p>
        </p:txBody>
      </p:sp>
      <p:sp>
        <p:nvSpPr>
          <p:cNvPr id="14" name="Rechteck 13"/>
          <p:cNvSpPr/>
          <p:nvPr/>
        </p:nvSpPr>
        <p:spPr>
          <a:xfrm>
            <a:off x="147380" y="699542"/>
            <a:ext cx="8503672" cy="369332"/>
          </a:xfrm>
          <a:prstGeom prst="rect">
            <a:avLst/>
          </a:prstGeom>
        </p:spPr>
        <p:txBody>
          <a:bodyPr wrap="square">
            <a:spAutoFit/>
          </a:bodyPr>
          <a:lstStyle/>
          <a:p>
            <a:r>
              <a:rPr lang="en-US" dirty="0" smtClean="0">
                <a:solidFill>
                  <a:prstClr val="black"/>
                </a:solidFill>
                <a:latin typeface="Arial"/>
              </a:rPr>
              <a:t>Assume </a:t>
            </a:r>
            <a:r>
              <a:rPr lang="en-US" dirty="0" err="1" smtClean="0">
                <a:solidFill>
                  <a:prstClr val="black"/>
                </a:solidFill>
                <a:latin typeface="Arial"/>
              </a:rPr>
              <a:t>SetValue</a:t>
            </a:r>
            <a:r>
              <a:rPr lang="en-US" dirty="0" smtClean="0">
                <a:solidFill>
                  <a:prstClr val="black"/>
                </a:solidFill>
                <a:latin typeface="Arial"/>
              </a:rPr>
              <a:t>() and  </a:t>
            </a:r>
            <a:r>
              <a:rPr lang="en-US" dirty="0" err="1" smtClean="0">
                <a:solidFill>
                  <a:prstClr val="black"/>
                </a:solidFill>
                <a:latin typeface="Arial"/>
              </a:rPr>
              <a:t>GetValue</a:t>
            </a:r>
            <a:r>
              <a:rPr lang="en-US" dirty="0" smtClean="0">
                <a:solidFill>
                  <a:prstClr val="black"/>
                </a:solidFill>
                <a:latin typeface="Arial"/>
              </a:rPr>
              <a:t>() are unsynchronized thread functions:</a:t>
            </a:r>
            <a:endParaRPr lang="de-DE" dirty="0">
              <a:solidFill>
                <a:prstClr val="black"/>
              </a:solidFill>
              <a:latin typeface="Arial"/>
            </a:endParaRPr>
          </a:p>
        </p:txBody>
      </p:sp>
      <p:sp>
        <p:nvSpPr>
          <p:cNvPr id="15" name="Rechteck 14"/>
          <p:cNvSpPr/>
          <p:nvPr/>
        </p:nvSpPr>
        <p:spPr>
          <a:xfrm>
            <a:off x="4644008" y="1131590"/>
            <a:ext cx="4424620" cy="3416320"/>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Global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string</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variable     </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FF"/>
                </a:solidFill>
                <a:effectLst/>
                <a:highlight>
                  <a:srgbClr val="FFFFFF"/>
                </a:highlight>
                <a:uLnTx/>
                <a:uFillTx/>
                <a:latin typeface="Consolas"/>
              </a:rPr>
              <a:t>static</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smtClean="0">
                <a:ln>
                  <a:noFill/>
                </a:ln>
                <a:solidFill>
                  <a:srgbClr val="0000FF"/>
                </a:solidFill>
                <a:effectLst/>
                <a:highlight>
                  <a:srgbClr val="FFFFFF"/>
                </a:highlight>
                <a:uLnTx/>
                <a:uFillTx/>
                <a:latin typeface="Consolas"/>
              </a:rPr>
              <a:t>string</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200" b="0" i="0" u="none" strike="noStrike" kern="0" cap="none" spc="0" normalizeH="0" baseline="0" noProof="0" dirty="0" smtClean="0">
                <a:ln>
                  <a:noFill/>
                </a:ln>
                <a:solidFill>
                  <a:srgbClr val="A31515"/>
                </a:solidFill>
                <a:effectLst/>
                <a:highlight>
                  <a:srgbClr val="FFFFFF"/>
                </a:highlight>
                <a:uLnTx/>
                <a:uFillTx/>
                <a:latin typeface="Consolas"/>
              </a:rPr>
              <a:t>"Initial value"</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Loop: Sets </a:t>
            </a:r>
            <a:r>
              <a:rPr kumimoji="0" lang="en-US" sz="1200" b="0" i="0" u="none" strike="noStrike" kern="0" cap="none" spc="0" normalizeH="0" baseline="0" noProof="0" dirty="0" err="1" smtClean="0">
                <a:ln>
                  <a:noFill/>
                </a:ln>
                <a:solidFill>
                  <a:srgbClr val="008000"/>
                </a:solidFill>
                <a:effectLst/>
                <a:highlight>
                  <a:srgbClr val="FFFFFF"/>
                </a:highlight>
                <a:uLnTx/>
                <a:uFillTx/>
                <a:latin typeface="Consolas"/>
              </a:rPr>
              <a:t>g_info</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to the given value</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static</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string</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in_newVal</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do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nn-NO" sz="1200" b="0" i="0" u="none" strike="noStrike" kern="0" cap="none" spc="0" normalizeH="0" baseline="0" noProof="0" dirty="0" smtClean="0">
                <a:ln>
                  <a:noFill/>
                </a:ln>
                <a:solidFill>
                  <a:srgbClr val="000000"/>
                </a:solidFill>
                <a:effectLst/>
                <a:highlight>
                  <a:srgbClr val="FFFFFF"/>
                </a:highlight>
                <a:uLnTx/>
                <a:uFillTx/>
                <a:latin typeface="Consolas"/>
              </a:rPr>
              <a:t>    f</a:t>
            </a:r>
            <a:r>
              <a:rPr kumimoji="0" lang="nn-NO" sz="1200" b="0" i="0" u="none" strike="noStrike" kern="0" cap="none" spc="0" normalizeH="0" baseline="0" noProof="0" dirty="0" smtClean="0">
                <a:ln>
                  <a:noFill/>
                </a:ln>
                <a:solidFill>
                  <a:srgbClr val="0000FF"/>
                </a:solidFill>
                <a:effectLst/>
                <a:highlight>
                  <a:srgbClr val="FFFFFF"/>
                </a:highlight>
                <a:uLnTx/>
                <a:uFillTx/>
                <a:latin typeface="Consolas"/>
              </a:rPr>
              <a:t>or</a:t>
            </a:r>
            <a:r>
              <a:rPr kumimoji="0" lang="nn-NO"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nn-NO" sz="1200" b="0" i="0" u="none" strike="noStrike" kern="0" cap="none" spc="0" normalizeH="0" baseline="0" noProof="0" dirty="0" smtClean="0">
                <a:ln>
                  <a:noFill/>
                </a:ln>
                <a:solidFill>
                  <a:srgbClr val="0000FF"/>
                </a:solidFill>
                <a:effectLst/>
                <a:highlight>
                  <a:srgbClr val="FFFFFF"/>
                </a:highlight>
                <a:uLnTx/>
                <a:uFillTx/>
                <a:latin typeface="Consolas"/>
              </a:rPr>
              <a:t>int</a:t>
            </a:r>
            <a:r>
              <a:rPr kumimoji="0" lang="nn-NO" sz="1200" b="0" i="0" u="none" strike="noStrike" kern="0" cap="none" spc="0" normalizeH="0" baseline="0" noProof="0" dirty="0" smtClean="0">
                <a:ln>
                  <a:noFill/>
                </a:ln>
                <a:solidFill>
                  <a:srgbClr val="000000"/>
                </a:solidFill>
                <a:effectLst/>
                <a:highlight>
                  <a:srgbClr val="FFFFFF"/>
                </a:highlight>
                <a:uLnTx/>
                <a:uFillTx/>
                <a:latin typeface="Consolas"/>
              </a:rPr>
              <a:t> i=0; i&lt;in_newVal.Length; ++i)</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in_newVal</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[i];}</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Loop: Read value, write to console</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static</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do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Console</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.Write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200" b="0" i="0" u="none" strike="noStrike" kern="0" cap="none" spc="0" normalizeH="0" baseline="0" noProof="0" dirty="0" smtClean="0">
              <a:ln>
                <a:noFill/>
              </a:ln>
              <a:solidFill>
                <a:prstClr val="black"/>
              </a:solidFill>
              <a:effectLst/>
              <a:uLnTx/>
              <a:uFillTx/>
              <a:latin typeface="Arial"/>
            </a:endParaRPr>
          </a:p>
        </p:txBody>
      </p:sp>
      <p:sp>
        <p:nvSpPr>
          <p:cNvPr id="16" name="Rechteck 15"/>
          <p:cNvSpPr/>
          <p:nvPr/>
        </p:nvSpPr>
        <p:spPr>
          <a:xfrm>
            <a:off x="8463508" y="1059002"/>
            <a:ext cx="428972"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C#</a:t>
            </a:r>
          </a:p>
        </p:txBody>
      </p:sp>
      <p:sp>
        <p:nvSpPr>
          <p:cNvPr id="17" name="Rechteck 16"/>
          <p:cNvSpPr/>
          <p:nvPr/>
        </p:nvSpPr>
        <p:spPr>
          <a:xfrm>
            <a:off x="151250" y="1132106"/>
            <a:ext cx="4424620" cy="3416320"/>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Global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string</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variable</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200" b="0" i="0" u="none" strike="noStrike" kern="0" cap="none" spc="0" normalizeH="0" baseline="0" noProof="0" dirty="0" smtClean="0">
                <a:ln>
                  <a:noFill/>
                </a:ln>
                <a:solidFill>
                  <a:srgbClr val="2B91AF"/>
                </a:solidFill>
                <a:effectLst/>
                <a:highlight>
                  <a:srgbClr val="FFFFFF"/>
                </a:highlight>
                <a:uLnTx/>
                <a:uFillTx/>
                <a:latin typeface="Consolas"/>
              </a:rPr>
              <a:t>string</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en-US" sz="1200" b="0" i="0" u="none" strike="noStrike" kern="0" cap="none" spc="0" normalizeH="0" baseline="0" noProof="0" dirty="0" smtClean="0">
                <a:ln>
                  <a:noFill/>
                </a:ln>
                <a:solidFill>
                  <a:srgbClr val="A31515"/>
                </a:solidFill>
                <a:effectLst/>
                <a:highlight>
                  <a:srgbClr val="FFFFFF"/>
                </a:highlight>
                <a:uLnTx/>
                <a:uFillTx/>
                <a:latin typeface="Consolas"/>
              </a:rPr>
              <a:t>"Initial value"</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Loop: Sets </a:t>
            </a:r>
            <a:r>
              <a:rPr kumimoji="0" lang="en-US" sz="1200" b="0" i="0" u="none" strike="noStrike" kern="0" cap="none" spc="0" normalizeH="0" baseline="0" noProof="0" dirty="0" err="1" smtClean="0">
                <a:ln>
                  <a:noFill/>
                </a:ln>
                <a:solidFill>
                  <a:srgbClr val="008000"/>
                </a:solidFill>
                <a:effectLst/>
                <a:highlight>
                  <a:srgbClr val="FFFFFF"/>
                </a:highlight>
                <a:uLnTx/>
                <a:uFillTx/>
                <a:latin typeface="Consolas"/>
              </a:rPr>
              <a:t>g_info</a:t>
            </a: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to the given value</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FF"/>
                </a:solidFill>
                <a:effectLst/>
                <a:highlight>
                  <a:srgbClr val="FFFFFF"/>
                </a:highlight>
                <a:uLnTx/>
                <a:uFillTx/>
                <a:latin typeface="Consolas"/>
              </a:rPr>
              <a:t>void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SetValue</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200" b="0" i="0" u="none" strike="noStrike" kern="0" cap="none" spc="0" normalizeH="0" baseline="0" noProof="0" dirty="0" smtClean="0">
                <a:ln>
                  <a:noFill/>
                </a:ln>
                <a:solidFill>
                  <a:srgbClr val="2B91AF"/>
                </a:solidFill>
                <a:effectLst/>
                <a:highlight>
                  <a:srgbClr val="FFFFFF"/>
                </a:highlight>
                <a:uLnTx/>
                <a:uFillTx/>
                <a:latin typeface="Consolas"/>
              </a:rPr>
              <a:t>string</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err="1" smtClean="0">
                <a:ln>
                  <a:noFill/>
                </a:ln>
                <a:solidFill>
                  <a:srgbClr val="0000FF"/>
                </a:solidFill>
                <a:effectLst/>
                <a:highlight>
                  <a:srgbClr val="FFFFFF"/>
                </a:highlight>
                <a:uLnTx/>
                <a:uFillTx/>
                <a:latin typeface="Consolas"/>
              </a:rPr>
              <a:t>const</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err="1" smtClean="0">
                <a:ln>
                  <a:noFill/>
                </a:ln>
                <a:solidFill>
                  <a:srgbClr val="808080"/>
                </a:solidFill>
                <a:effectLst/>
                <a:highlight>
                  <a:srgbClr val="FFFFFF"/>
                </a:highlight>
                <a:uLnTx/>
                <a:uFillTx/>
                <a:latin typeface="Consolas"/>
              </a:rPr>
              <a:t>in_newVal</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do</a:t>
            </a: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g_info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80"/>
                </a:solidFill>
                <a:effectLst/>
                <a:highlight>
                  <a:srgbClr val="FFFFFF"/>
                </a:highlight>
                <a:uLnTx/>
                <a:uFillTx/>
                <a:latin typeface="Consolas"/>
              </a:rPr>
              <a: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808080"/>
                </a:solidFill>
                <a:effectLst/>
                <a:highlight>
                  <a:srgbClr val="FFFFFF"/>
                </a:highlight>
                <a:uLnTx/>
                <a:uFillTx/>
                <a:latin typeface="Consolas"/>
              </a:rPr>
              <a:t>in_newVal</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Loop: Read value, write to </a:t>
            </a:r>
            <a:r>
              <a:rPr kumimoji="0" lang="en-US" sz="1200" b="0" i="0" u="none" strike="noStrike" kern="0" cap="none" spc="0" normalizeH="0" baseline="0" noProof="0" dirty="0" err="1" smtClean="0">
                <a:ln>
                  <a:noFill/>
                </a:ln>
                <a:solidFill>
                  <a:srgbClr val="008000"/>
                </a:solidFill>
                <a:effectLst/>
                <a:highlight>
                  <a:srgbClr val="FFFFFF"/>
                </a:highlight>
                <a:uLnTx/>
                <a:uFillTx/>
                <a:latin typeface="Consolas"/>
              </a:rPr>
              <a:t>cout</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void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do</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cout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80"/>
                </a:solidFill>
                <a:effectLst/>
                <a:highlight>
                  <a:srgbClr val="FFFFFF"/>
                </a:highlight>
                <a:uLnTx/>
                <a:uFillTx/>
                <a:latin typeface="Consolas"/>
              </a:rPr>
              <a:t>&lt;&lt;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g_info.c_str</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8080"/>
                </a:solidFill>
                <a:effectLst/>
                <a:highlight>
                  <a:srgbClr val="FFFFFF"/>
                </a:highlight>
                <a:uLnTx/>
                <a:uFillTx/>
                <a:latin typeface="Consolas"/>
              </a:rPr>
              <a:t>&lt;&lt;</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while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true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endParaRPr kumimoji="0" lang="de-DE" sz="1200" b="0" i="0" u="none" strike="noStrike" kern="0" cap="none" spc="0" normalizeH="0" baseline="0" noProof="0" dirty="0" smtClean="0">
              <a:ln>
                <a:noFill/>
              </a:ln>
              <a:solidFill>
                <a:prstClr val="black"/>
              </a:solidFill>
              <a:effectLst/>
              <a:uLnTx/>
              <a:uFillTx/>
              <a:latin typeface="Arial"/>
            </a:endParaRPr>
          </a:p>
        </p:txBody>
      </p:sp>
      <p:sp>
        <p:nvSpPr>
          <p:cNvPr id="18" name="Rechteck 17"/>
          <p:cNvSpPr/>
          <p:nvPr/>
        </p:nvSpPr>
        <p:spPr>
          <a:xfrm>
            <a:off x="3923928" y="1059002"/>
            <a:ext cx="504056"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C++</a:t>
            </a:r>
          </a:p>
        </p:txBody>
      </p:sp>
      <p:sp>
        <p:nvSpPr>
          <p:cNvPr id="19" name="Rechteck 18"/>
          <p:cNvSpPr/>
          <p:nvPr/>
        </p:nvSpPr>
        <p:spPr>
          <a:xfrm>
            <a:off x="7128284" y="3916971"/>
            <a:ext cx="1895982" cy="815019"/>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in contrast to C++ setting a string value is atomic in C</a:t>
            </a:r>
            <a:r>
              <a:rPr kumimoji="0" lang="en-US" sz="12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 but repeated setting of a single char is not</a:t>
            </a:r>
            <a:endParaRPr kumimoji="0" lang="en-US" sz="12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endParaRPr>
          </a:p>
        </p:txBody>
      </p:sp>
      <p:cxnSp>
        <p:nvCxnSpPr>
          <p:cNvPr id="20" name="Gerade Verbindung mit Pfeil 19"/>
          <p:cNvCxnSpPr/>
          <p:nvPr/>
        </p:nvCxnSpPr>
        <p:spPr>
          <a:xfrm flipH="1" flipV="1">
            <a:off x="6660232" y="3075807"/>
            <a:ext cx="936104" cy="769156"/>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1701612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a:t>Thread sample </a:t>
            </a:r>
            <a:r>
              <a:rPr lang="de-DE" dirty="0" err="1"/>
              <a:t>without</a:t>
            </a:r>
            <a:r>
              <a:rPr lang="de-DE" dirty="0"/>
              <a:t> </a:t>
            </a:r>
            <a:r>
              <a:rPr lang="de-DE" dirty="0" err="1"/>
              <a:t>synchronization</a:t>
            </a:r>
            <a:r>
              <a:rPr lang="de-DE" dirty="0"/>
              <a:t> II</a:t>
            </a:r>
          </a:p>
        </p:txBody>
      </p:sp>
      <p:sp>
        <p:nvSpPr>
          <p:cNvPr id="3" name="Datumsplatzhalter 2"/>
          <p:cNvSpPr>
            <a:spLocks noGrp="1"/>
          </p:cNvSpPr>
          <p:nvPr>
            <p:ph type="dt" sz="half" idx="10"/>
          </p:nvPr>
        </p:nvSpPr>
        <p:spPr/>
        <p:txBody>
          <a:bodyPr/>
          <a:lstStyle/>
          <a:p>
            <a:pPr algn="r"/>
            <a:r>
              <a:rPr lang="de-DE" smtClean="0"/>
              <a:t>Gerald Fahrnholz - April 2017</a:t>
            </a:r>
            <a:endParaRPr lang="de-DE" dirty="0"/>
          </a:p>
        </p:txBody>
      </p:sp>
      <p:sp>
        <p:nvSpPr>
          <p:cNvPr id="4" name="Fußzeilenplatzhalter 3"/>
          <p:cNvSpPr>
            <a:spLocks noGrp="1"/>
          </p:cNvSpPr>
          <p:nvPr>
            <p:ph type="ftr" sz="quarter" idx="11"/>
          </p:nvPr>
        </p:nvSpPr>
        <p:spPr/>
        <p:txBody>
          <a:bodyPr/>
          <a:lstStyle/>
          <a:p>
            <a:pPr algn="l"/>
            <a:r>
              <a:rPr lang="de-DE" smtClean="0"/>
              <a:t>Multithreading</a:t>
            </a:r>
            <a:endParaRPr lang="de-DE" dirty="0"/>
          </a:p>
        </p:txBody>
      </p:sp>
      <p:sp>
        <p:nvSpPr>
          <p:cNvPr id="8" name="Textplatzhalter 7"/>
          <p:cNvSpPr>
            <a:spLocks noGrp="1"/>
          </p:cNvSpPr>
          <p:nvPr>
            <p:ph type="body" sz="quarter" idx="12"/>
          </p:nvPr>
        </p:nvSpPr>
        <p:spPr/>
        <p:txBody>
          <a:bodyPr>
            <a:normAutofit fontScale="92500"/>
          </a:bodyPr>
          <a:lstStyle/>
          <a:p>
            <a:pPr algn="r"/>
            <a:r>
              <a:rPr lang="de-DE" dirty="0" err="1"/>
              <a:t>Running</a:t>
            </a:r>
            <a:r>
              <a:rPr lang="de-DE" dirty="0"/>
              <a:t> multiple </a:t>
            </a:r>
            <a:r>
              <a:rPr lang="de-DE" dirty="0" err="1"/>
              <a:t>threads</a:t>
            </a:r>
            <a:endParaRPr lang="de-DE" dirty="0"/>
          </a:p>
          <a:p>
            <a:endParaRPr lang="de-DE" dirty="0"/>
          </a:p>
        </p:txBody>
      </p:sp>
      <p:sp>
        <p:nvSpPr>
          <p:cNvPr id="9" name="Rechteck 8"/>
          <p:cNvSpPr/>
          <p:nvPr/>
        </p:nvSpPr>
        <p:spPr>
          <a:xfrm>
            <a:off x="167993" y="1379848"/>
            <a:ext cx="4187983" cy="1200329"/>
          </a:xfrm>
          <a:prstGeom prst="rect">
            <a:avLst/>
          </a:prstGeom>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t1(</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"ABCDEFGHIJK"</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t2(</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A31515"/>
                </a:solidFill>
                <a:effectLst/>
                <a:highlight>
                  <a:srgbClr val="FFFFFF"/>
                </a:highlight>
                <a:uLnTx/>
                <a:uFillTx/>
                <a:latin typeface="Consolas"/>
              </a:rPr>
              <a:t>"___________"</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std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t3(</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8000"/>
                </a:solidFill>
                <a:effectLst/>
                <a:highlight>
                  <a:srgbClr val="FFFFFF"/>
                </a:highlight>
                <a:uLnTx/>
                <a:uFillTx/>
                <a:latin typeface="Consolas"/>
              </a:rPr>
              <a:t>// (endless) wait for thread termination</a:t>
            </a:r>
            <a:endParaRPr kumimoji="0" lang="en-US"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t1.join();t2.join();t3.join();</a:t>
            </a:r>
            <a:endParaRPr kumimoji="0" lang="de-DE" sz="1200" b="0" i="0" u="none" strike="noStrike" kern="0" cap="none" spc="0" normalizeH="0" baseline="0" noProof="0" dirty="0" smtClean="0">
              <a:ln>
                <a:noFill/>
              </a:ln>
              <a:solidFill>
                <a:prstClr val="black"/>
              </a:solidFill>
              <a:effectLst/>
              <a:uLnTx/>
              <a:uFillTx/>
              <a:latin typeface="Arial"/>
            </a:endParaRPr>
          </a:p>
        </p:txBody>
      </p:sp>
      <p:sp>
        <p:nvSpPr>
          <p:cNvPr id="10" name="Rechteck 9"/>
          <p:cNvSpPr/>
          <p:nvPr/>
        </p:nvSpPr>
        <p:spPr>
          <a:xfrm>
            <a:off x="147380" y="629275"/>
            <a:ext cx="8503672" cy="646331"/>
          </a:xfrm>
          <a:prstGeom prst="rect">
            <a:avLst/>
          </a:prstGeom>
        </p:spPr>
        <p:txBody>
          <a:bodyPr wrap="square">
            <a:spAutoFit/>
          </a:bodyPr>
          <a:lstStyle/>
          <a:p>
            <a:r>
              <a:rPr lang="en-US" dirty="0" smtClean="0">
                <a:solidFill>
                  <a:prstClr val="black"/>
                </a:solidFill>
                <a:latin typeface="Arial"/>
              </a:rPr>
              <a:t>Start 3 threads, 2 are changing the global string, one is reading current value and writing to </a:t>
            </a:r>
            <a:r>
              <a:rPr lang="en-US" dirty="0" err="1" smtClean="0">
                <a:solidFill>
                  <a:prstClr val="black"/>
                </a:solidFill>
                <a:latin typeface="Arial"/>
              </a:rPr>
              <a:t>cout</a:t>
            </a:r>
            <a:r>
              <a:rPr lang="en-US" dirty="0" smtClean="0">
                <a:solidFill>
                  <a:prstClr val="black"/>
                </a:solidFill>
                <a:latin typeface="Arial"/>
              </a:rPr>
              <a:t>/console, (terminate using Ctrl-C):</a:t>
            </a:r>
            <a:endParaRPr lang="de-DE" dirty="0">
              <a:solidFill>
                <a:prstClr val="black"/>
              </a:solidFill>
              <a:latin typeface="Arial"/>
            </a:endParaRPr>
          </a:p>
        </p:txBody>
      </p:sp>
      <p:sp>
        <p:nvSpPr>
          <p:cNvPr id="11" name="Rechteck 10"/>
          <p:cNvSpPr/>
          <p:nvPr/>
        </p:nvSpPr>
        <p:spPr>
          <a:xfrm>
            <a:off x="3707904" y="1275026"/>
            <a:ext cx="504056"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C++</a:t>
            </a:r>
          </a:p>
        </p:txBody>
      </p:sp>
      <p:sp>
        <p:nvSpPr>
          <p:cNvPr id="12" name="Rechteck 11"/>
          <p:cNvSpPr/>
          <p:nvPr/>
        </p:nvSpPr>
        <p:spPr>
          <a:xfrm>
            <a:off x="5149801" y="3939651"/>
            <a:ext cx="2734567" cy="864347"/>
          </a:xfrm>
          <a:prstGeom prst="rect">
            <a:avLst/>
          </a:prstGeom>
          <a:solidFill>
            <a:srgbClr val="E12D2D">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a:ea typeface="+mn-ea"/>
                <a:cs typeface="Courier New" panose="02070309020205020404" pitchFamily="49" charset="0"/>
              </a:rPr>
              <a:t>Because of missing synchronization a random mix of the possible values “ABCDEFGHIJK” and “___________” can be observed</a:t>
            </a:r>
          </a:p>
        </p:txBody>
      </p:sp>
      <p:sp>
        <p:nvSpPr>
          <p:cNvPr id="13" name="Rechteck 12"/>
          <p:cNvSpPr/>
          <p:nvPr/>
        </p:nvSpPr>
        <p:spPr>
          <a:xfrm>
            <a:off x="4499992" y="1383911"/>
            <a:ext cx="4572000" cy="2492990"/>
          </a:xfrm>
          <a:prstGeom prst="rect">
            <a:avLst/>
          </a:prstGeom>
          <a:ln>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System.Threading.</a:t>
            </a:r>
            <a:r>
              <a:rPr kumimoji="0" lang="en-US"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t1 = </a:t>
            </a:r>
            <a:r>
              <a:rPr kumimoji="0" lang="en-US" sz="1200" b="0" i="0" u="none" strike="noStrike" kern="0" cap="none" spc="0" normalizeH="0" baseline="0" noProof="0" dirty="0" smtClean="0">
                <a:ln>
                  <a:noFill/>
                </a:ln>
                <a:solidFill>
                  <a:srgbClr val="0000FF"/>
                </a:solidFill>
                <a:effectLst/>
                <a:highlight>
                  <a:srgbClr val="FFFFFF"/>
                </a:highlight>
                <a:uLnTx/>
                <a:uFillTx/>
                <a:latin typeface="Consolas"/>
              </a:rPr>
              <a:t>new</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System.Threading.</a:t>
            </a:r>
            <a:r>
              <a:rPr kumimoji="0" lang="en-US"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 =&gt; </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SetValue</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200" b="0" i="0" u="none" strike="noStrike" kern="0" cap="none" spc="0" normalizeH="0" baseline="0" noProof="0" dirty="0" smtClean="0">
                <a:ln>
                  <a:noFill/>
                </a:ln>
                <a:solidFill>
                  <a:srgbClr val="A31515"/>
                </a:solidFill>
                <a:effectLst/>
                <a:highlight>
                  <a:srgbClr val="FFFFFF"/>
                </a:highlight>
                <a:uLnTx/>
                <a:uFillTx/>
                <a:latin typeface="Consolas"/>
              </a:rPr>
              <a:t>"ABCDEFGHIJK"</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System.Threading.</a:t>
            </a:r>
            <a:r>
              <a:rPr kumimoji="0" lang="en-US"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t2 = </a:t>
            </a:r>
            <a:r>
              <a:rPr kumimoji="0" lang="en-US" sz="1200" b="0" i="0" u="none" strike="noStrike" kern="0" cap="none" spc="0" normalizeH="0" baseline="0" noProof="0" dirty="0" smtClean="0">
                <a:ln>
                  <a:noFill/>
                </a:ln>
                <a:solidFill>
                  <a:srgbClr val="0000FF"/>
                </a:solidFill>
                <a:effectLst/>
                <a:highlight>
                  <a:srgbClr val="FFFFFF"/>
                </a:highlight>
                <a:uLnTx/>
                <a:uFillTx/>
                <a:latin typeface="Consolas"/>
              </a:rPr>
              <a:t>new</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FF"/>
                </a:solidFill>
                <a:effectLst/>
                <a:highlight>
                  <a:srgbClr val="FFFFFF"/>
                </a:highlight>
                <a:uLnTx/>
                <a:uFillTx/>
                <a:latin typeface="Consolas"/>
              </a:rPr>
              <a:t> </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System.Threading.</a:t>
            </a:r>
            <a:r>
              <a:rPr kumimoji="0" lang="en-US"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highlight>
                  <a:srgbClr val="FFFFFF"/>
                </a:highlight>
                <a:latin typeface="Consolas"/>
              </a:rPr>
              <a:t> </a:t>
            </a:r>
            <a:r>
              <a:rPr lang="en-US" sz="1200" kern="0" dirty="0" smtClean="0">
                <a:solidFill>
                  <a:srgbClr val="000000"/>
                </a:solidFill>
                <a:highlight>
                  <a:srgbClr val="FFFFFF"/>
                </a:highlight>
                <a:latin typeface="Consolas"/>
              </a:rPr>
              <a:t>   </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 =&gt; </a:t>
            </a:r>
            <a:r>
              <a:rPr kumimoji="0" lang="en-US" sz="1200" b="0" i="0" u="none" strike="noStrike" kern="0" cap="none" spc="0" normalizeH="0" baseline="0" noProof="0" dirty="0" err="1" smtClean="0">
                <a:ln>
                  <a:noFill/>
                </a:ln>
                <a:solidFill>
                  <a:srgbClr val="000000"/>
                </a:solidFill>
                <a:effectLst/>
                <a:highlight>
                  <a:srgbClr val="FFFFFF"/>
                </a:highlight>
                <a:uLnTx/>
                <a:uFillTx/>
                <a:latin typeface="Consolas"/>
              </a:rPr>
              <a:t>SetValue</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en-US" sz="1200" b="0" i="0" u="none" strike="noStrike" kern="0" cap="none" spc="0" normalizeH="0" baseline="0" noProof="0" dirty="0" smtClean="0">
                <a:ln>
                  <a:noFill/>
                </a:ln>
                <a:solidFill>
                  <a:srgbClr val="A31515"/>
                </a:solidFill>
                <a:effectLst/>
                <a:highlight>
                  <a:srgbClr val="FFFFFF"/>
                </a:highlight>
                <a:uLnTx/>
                <a:uFillTx/>
                <a:latin typeface="Consolas"/>
              </a:rPr>
              <a:t>"___________"</a:t>
            </a:r>
            <a:r>
              <a:rPr kumimoji="0" lang="en-US"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System.Threading.</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t3 = </a:t>
            </a:r>
            <a:r>
              <a:rPr kumimoji="0" lang="de-DE" sz="1200" b="0" i="0" u="none" strike="noStrike" kern="0" cap="none" spc="0" normalizeH="0" baseline="0" noProof="0" dirty="0" err="1" smtClean="0">
                <a:ln>
                  <a:noFill/>
                </a:ln>
                <a:solidFill>
                  <a:srgbClr val="0000FF"/>
                </a:solidFill>
                <a:effectLst/>
                <a:highlight>
                  <a:srgbClr val="FFFFFF"/>
                </a:highlight>
                <a:uLnTx/>
                <a:uFillTx/>
                <a:latin typeface="Consolas"/>
              </a:rPr>
              <a:t>new</a:t>
            </a:r>
            <a:endParaRPr kumimoji="0" lang="de-DE" sz="1200" b="0" i="0" u="none" strike="noStrike" kern="0" cap="none" spc="0" normalizeH="0" baseline="0" noProof="0" dirty="0" smtClean="0">
              <a:ln>
                <a:noFill/>
              </a:ln>
              <a:solidFill>
                <a:srgbClr val="0000FF"/>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FF"/>
                </a:solidFill>
                <a:effectLst/>
                <a:highlight>
                  <a:srgbClr val="FFFFFF"/>
                </a:highlight>
                <a:uLnTx/>
                <a:uFillTx/>
                <a:latin typeface="Consolas"/>
              </a:rPr>
              <a:t> </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System.Threading.</a:t>
            </a:r>
            <a:r>
              <a:rPr kumimoji="0" lang="de-DE" sz="1200" b="0" i="0" u="none" strike="noStrike" kern="0" cap="none" spc="0" normalizeH="0" baseline="0" noProof="0" dirty="0" err="1" smtClean="0">
                <a:ln>
                  <a:noFill/>
                </a:ln>
                <a:solidFill>
                  <a:srgbClr val="2B91AF"/>
                </a:solidFill>
                <a:effectLst/>
                <a:highlight>
                  <a:srgbClr val="FFFFFF"/>
                </a:highlight>
                <a:uLnTx/>
                <a:uFillTx/>
                <a:latin typeface="Consolas"/>
              </a:rPr>
              <a:t>Thread</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r>
              <a:rPr kumimoji="0" lang="de-DE" sz="1200" b="0" i="0" u="none" strike="noStrike" kern="0" cap="none" spc="0" normalizeH="0" baseline="0" noProof="0" dirty="0" err="1" smtClean="0">
                <a:ln>
                  <a:noFill/>
                </a:ln>
                <a:solidFill>
                  <a:srgbClr val="000000"/>
                </a:solidFill>
                <a:effectLst/>
                <a:highlight>
                  <a:srgbClr val="FFFFFF"/>
                </a:highlight>
                <a:uLnTx/>
                <a:uFillTx/>
                <a:latin typeface="Consolas"/>
              </a:rPr>
              <a:t>GetValue</a:t>
            </a: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t1.Start();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t2.Start();</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highlight>
                  <a:srgbClr val="FFFFFF"/>
                </a:highlight>
                <a:uLnTx/>
                <a:uFillTx/>
                <a:latin typeface="Consolas"/>
              </a:rPr>
              <a:t>t3.Start();</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smtClean="0">
              <a:ln>
                <a:noFill/>
              </a:ln>
              <a:solidFill>
                <a:srgbClr val="000000"/>
              </a:solidFill>
              <a:effectLst/>
              <a:highlight>
                <a:srgbClr val="FFFFFF"/>
              </a:highligh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program</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will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run</a:t>
            </a:r>
            <a:r>
              <a:rPr kumimoji="0" lang="de-DE" sz="1200" b="0" i="0" u="none" strike="noStrike" kern="0" cap="none" spc="0" normalizeH="0" baseline="0" noProof="0" dirty="0" smtClean="0">
                <a:ln>
                  <a:noFill/>
                </a:ln>
                <a:solidFill>
                  <a:srgbClr val="008000"/>
                </a:solidFill>
                <a:effectLst/>
                <a:highlight>
                  <a:srgbClr val="FFFFFF"/>
                </a:highlight>
                <a:uLnTx/>
                <a:uFillTx/>
                <a:latin typeface="Consolas"/>
              </a:rPr>
              <a:t> </a:t>
            </a:r>
            <a:r>
              <a:rPr kumimoji="0" lang="de-DE" sz="1200" b="0" i="0" u="none" strike="noStrike" kern="0" cap="none" spc="0" normalizeH="0" baseline="0" noProof="0" dirty="0" err="1" smtClean="0">
                <a:ln>
                  <a:noFill/>
                </a:ln>
                <a:solidFill>
                  <a:srgbClr val="008000"/>
                </a:solidFill>
                <a:effectLst/>
                <a:highlight>
                  <a:srgbClr val="FFFFFF"/>
                </a:highlight>
                <a:uLnTx/>
                <a:uFillTx/>
                <a:latin typeface="Consolas"/>
              </a:rPr>
              <a:t>forever</a:t>
            </a:r>
            <a:endParaRPr kumimoji="0" lang="de-DE" sz="1200" b="0" i="0" u="none" strike="noStrike" kern="0" cap="none" spc="0" normalizeH="0" baseline="0" noProof="0" dirty="0" smtClean="0">
              <a:ln>
                <a:noFill/>
              </a:ln>
              <a:solidFill>
                <a:prstClr val="black"/>
              </a:solidFill>
              <a:effectLst/>
              <a:uLnTx/>
              <a:uFillTx/>
              <a:latin typeface="Arial"/>
            </a:endParaRPr>
          </a:p>
        </p:txBody>
      </p:sp>
      <p:sp>
        <p:nvSpPr>
          <p:cNvPr id="14" name="Rechteck 13"/>
          <p:cNvSpPr/>
          <p:nvPr/>
        </p:nvSpPr>
        <p:spPr>
          <a:xfrm>
            <a:off x="8463508" y="1203018"/>
            <a:ext cx="428972"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C#</a:t>
            </a:r>
          </a:p>
        </p:txBody>
      </p:sp>
      <p:sp>
        <p:nvSpPr>
          <p:cNvPr id="15" name="Rechteck 14"/>
          <p:cNvSpPr/>
          <p:nvPr/>
        </p:nvSpPr>
        <p:spPr>
          <a:xfrm>
            <a:off x="167994" y="3049672"/>
            <a:ext cx="3871004" cy="1569660"/>
          </a:xfrm>
          <a:prstGeom prst="rect">
            <a:avLst/>
          </a:prstGeom>
          <a:solidFill>
            <a:srgbClr val="FAFEC4"/>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prstClr val="black"/>
                </a:solidFill>
                <a:effectLst/>
                <a:uLnTx/>
                <a:uFillTx/>
                <a:latin typeface="Arial"/>
              </a:rPr>
              <a:t>ABC___G____ ABC_____IJ_ __C__F__IJ_ _B_DE_G___K AB_D__GHI__ _B__E_GHI_K ABC_EF__IJK A_CD____IJK A_C____H___ ABCD__GH__K ___DE_G_IJ_ A____F__I_K __C_E_G___K ABC__F__I_K AB______IJ_ ______GHI_K A_C__F_H_J_ _____FGH___ _____F_H__K A_______I_K AB__E_GHI__ __C__F_H_J_ ABC__F__I__ __C_EFG_IJ_</a:t>
            </a:r>
          </a:p>
        </p:txBody>
      </p:sp>
      <p:sp>
        <p:nvSpPr>
          <p:cNvPr id="16" name="Rechteck 15"/>
          <p:cNvSpPr/>
          <p:nvPr/>
        </p:nvSpPr>
        <p:spPr>
          <a:xfrm>
            <a:off x="1403648" y="2647529"/>
            <a:ext cx="2484276" cy="432628"/>
          </a:xfrm>
          <a:prstGeom prst="rect">
            <a:avLst/>
          </a:prstGeom>
          <a:solidFill>
            <a:srgbClr val="789637">
              <a:lumMod val="20000"/>
              <a:lumOff val="80000"/>
            </a:srgbClr>
          </a:solidFill>
          <a:ln w="635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ea typeface="+mn-ea"/>
                <a:cs typeface="Courier New" panose="02070309020205020404" pitchFamily="49" charset="0"/>
              </a:rPr>
              <a:t>Output of C++ and C#</a:t>
            </a:r>
          </a:p>
        </p:txBody>
      </p:sp>
      <p:cxnSp>
        <p:nvCxnSpPr>
          <p:cNvPr id="17" name="Gerade Verbindung mit Pfeil 16"/>
          <p:cNvCxnSpPr/>
          <p:nvPr/>
        </p:nvCxnSpPr>
        <p:spPr>
          <a:xfrm flipH="1">
            <a:off x="4038998" y="5052839"/>
            <a:ext cx="720079" cy="0"/>
          </a:xfrm>
          <a:prstGeom prst="straightConnector1">
            <a:avLst/>
          </a:prstGeom>
          <a:noFill/>
          <a:ln w="25400" cap="flat" cmpd="sng" algn="ctr">
            <a:solidFill>
              <a:srgbClr val="E12D2D">
                <a:shade val="95000"/>
                <a:satMod val="105000"/>
              </a:srgbClr>
            </a:solidFill>
            <a:prstDash val="solid"/>
            <a:tailEnd type="arrow"/>
          </a:ln>
          <a:effectLst/>
        </p:spPr>
      </p:cxnSp>
      <p:cxnSp>
        <p:nvCxnSpPr>
          <p:cNvPr id="19" name="Gerade Verbindung mit Pfeil 18"/>
          <p:cNvCxnSpPr/>
          <p:nvPr/>
        </p:nvCxnSpPr>
        <p:spPr>
          <a:xfrm flipH="1">
            <a:off x="4211960" y="4366577"/>
            <a:ext cx="720079" cy="0"/>
          </a:xfrm>
          <a:prstGeom prst="straightConnector1">
            <a:avLst/>
          </a:prstGeom>
          <a:noFill/>
          <a:ln w="25400" cap="flat" cmpd="sng" algn="ctr">
            <a:solidFill>
              <a:srgbClr val="E12D2D">
                <a:shade val="95000"/>
                <a:satMod val="105000"/>
              </a:srgbClr>
            </a:solidFill>
            <a:prstDash val="solid"/>
            <a:tailEnd type="arrow"/>
          </a:ln>
          <a:effectLst/>
        </p:spPr>
      </p:cxnSp>
    </p:spTree>
    <p:extLst>
      <p:ext uri="{BB962C8B-B14F-4D97-AF65-F5344CB8AC3E}">
        <p14:creationId xmlns:p14="http://schemas.microsoft.com/office/powerpoint/2010/main" val="321834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GFA_WideScree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GFA_WideScreen</Template>
  <TotalTime>0</TotalTime>
  <Words>3545</Words>
  <Application>Microsoft Office PowerPoint</Application>
  <PresentationFormat>Bildschirmpräsentation (16:9)</PresentationFormat>
  <Paragraphs>738</Paragraphs>
  <Slides>44</Slides>
  <Notes>0</Notes>
  <HiddenSlides>0</HiddenSlides>
  <MMClips>0</MMClips>
  <ScaleCrop>false</ScaleCrop>
  <HeadingPairs>
    <vt:vector size="4" baseType="variant">
      <vt:variant>
        <vt:lpstr>Design</vt:lpstr>
      </vt:variant>
      <vt:variant>
        <vt:i4>1</vt:i4>
      </vt:variant>
      <vt:variant>
        <vt:lpstr>Folientitel</vt:lpstr>
      </vt:variant>
      <vt:variant>
        <vt:i4>44</vt:i4>
      </vt:variant>
    </vt:vector>
  </HeadingPairs>
  <TitlesOfParts>
    <vt:vector size="45" baseType="lpstr">
      <vt:lpstr>GFA_WideScreen</vt:lpstr>
      <vt:lpstr>Multithreading</vt:lpstr>
      <vt:lpstr>PowerPoint-Präsentation</vt:lpstr>
      <vt:lpstr>PowerPoint-Präsentation</vt:lpstr>
      <vt:lpstr>When to use multiple threads?</vt:lpstr>
      <vt:lpstr>Threads and objects</vt:lpstr>
      <vt:lpstr>PowerPoint-Präsentation</vt:lpstr>
      <vt:lpstr>Simply starting a thread</vt:lpstr>
      <vt:lpstr>Thread sample without synchronization I</vt:lpstr>
      <vt:lpstr>Thread sample without synchronization II</vt:lpstr>
      <vt:lpstr>Providing results within a promise</vt:lpstr>
      <vt:lpstr>Accessing results with use of a future</vt:lpstr>
      <vt:lpstr>Behind the scenes: the shared state</vt:lpstr>
      <vt:lpstr>Simplest way of asynchronous execution: async</vt:lpstr>
      <vt:lpstr>Simplest way of asynchronous execution: async II</vt:lpstr>
      <vt:lpstr>PowerPoint-Präsentation</vt:lpstr>
      <vt:lpstr>Example: Wrong synchronization</vt:lpstr>
      <vt:lpstr>Example: Wrong synchronization</vt:lpstr>
      <vt:lpstr>Safe synchronization with mutex/lock</vt:lpstr>
      <vt:lpstr>Thread sample with synchronization I</vt:lpstr>
      <vt:lpstr>Thread sample with synchronization II</vt:lpstr>
      <vt:lpstr>Repeated locking with mutex/unique_lock</vt:lpstr>
      <vt:lpstr>Avoid long waiting: timed_mutex / try_lock</vt:lpstr>
      <vt:lpstr>Deadlock I – multiple ressources</vt:lpstr>
      <vt:lpstr>Deadlock II – calling to outside</vt:lpstr>
      <vt:lpstr>Safe initialization of data – std::once</vt:lpstr>
      <vt:lpstr>Safe initialization of data – static variables</vt:lpstr>
      <vt:lpstr>Securing a single integral value – std::atomic</vt:lpstr>
      <vt:lpstr>PowerPoint-Präsentation</vt:lpstr>
      <vt:lpstr>Motivation</vt:lpstr>
      <vt:lpstr>Simple solution (still incomplete and WRONG)</vt:lpstr>
      <vt:lpstr>Problems of the simple solution</vt:lpstr>
      <vt:lpstr>Safe usage of condition variables - I</vt:lpstr>
      <vt:lpstr>Safe usage of condition variables - II</vt:lpstr>
      <vt:lpstr>Safe usage of condition variables - III</vt:lpstr>
      <vt:lpstr>Improvements: implicit while, lambda expression</vt:lpstr>
      <vt:lpstr>Improvements: Time limited waiting</vt:lpstr>
      <vt:lpstr>Condition variable“ in C# - I</vt:lpstr>
      <vt:lpstr>„Condition variable“ in C# - II</vt:lpstr>
      <vt:lpstr>PowerPoint-Präsentation</vt:lpstr>
      <vt:lpstr>Practical tips </vt:lpstr>
      <vt:lpstr>Practical tips II</vt:lpstr>
      <vt:lpstr>PowerPoint-Präsentation</vt:lpstr>
      <vt:lpstr>Books and online resources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Multithreading</dc:title>
  <dc:creator>Gerald</dc:creator>
  <cp:lastModifiedBy>Gerald</cp:lastModifiedBy>
  <cp:revision>38</cp:revision>
  <dcterms:created xsi:type="dcterms:W3CDTF">2017-03-18T16:50:39Z</dcterms:created>
  <dcterms:modified xsi:type="dcterms:W3CDTF">2017-03-19T15:45:26Z</dcterms:modified>
</cp:coreProperties>
</file>